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73"/>
  </p:notesMasterIdLst>
  <p:handoutMasterIdLst>
    <p:handoutMasterId r:id="rId74"/>
  </p:handoutMasterIdLst>
  <p:sldIdLst>
    <p:sldId id="262" r:id="rId2"/>
    <p:sldId id="265" r:id="rId3"/>
    <p:sldId id="279" r:id="rId4"/>
    <p:sldId id="308" r:id="rId5"/>
    <p:sldId id="287" r:id="rId6"/>
    <p:sldId id="302" r:id="rId7"/>
    <p:sldId id="306" r:id="rId8"/>
    <p:sldId id="334" r:id="rId9"/>
    <p:sldId id="335" r:id="rId10"/>
    <p:sldId id="309" r:id="rId11"/>
    <p:sldId id="374" r:id="rId12"/>
    <p:sldId id="375" r:id="rId13"/>
    <p:sldId id="376" r:id="rId14"/>
    <p:sldId id="310" r:id="rId15"/>
    <p:sldId id="369" r:id="rId16"/>
    <p:sldId id="370" r:id="rId17"/>
    <p:sldId id="371" r:id="rId18"/>
    <p:sldId id="280" r:id="rId19"/>
    <p:sldId id="311" r:id="rId20"/>
    <p:sldId id="353" r:id="rId21"/>
    <p:sldId id="354" r:id="rId22"/>
    <p:sldId id="313" r:id="rId23"/>
    <p:sldId id="355" r:id="rId24"/>
    <p:sldId id="356" r:id="rId25"/>
    <p:sldId id="329" r:id="rId26"/>
    <p:sldId id="358" r:id="rId27"/>
    <p:sldId id="359" r:id="rId28"/>
    <p:sldId id="360" r:id="rId29"/>
    <p:sldId id="357" r:id="rId30"/>
    <p:sldId id="362" r:id="rId31"/>
    <p:sldId id="363" r:id="rId32"/>
    <p:sldId id="364" r:id="rId33"/>
    <p:sldId id="281" r:id="rId34"/>
    <p:sldId id="361" r:id="rId35"/>
    <p:sldId id="327" r:id="rId36"/>
    <p:sldId id="328" r:id="rId37"/>
    <p:sldId id="300" r:id="rId38"/>
    <p:sldId id="350" r:id="rId39"/>
    <p:sldId id="345" r:id="rId40"/>
    <p:sldId id="346" r:id="rId41"/>
    <p:sldId id="347" r:id="rId42"/>
    <p:sldId id="348" r:id="rId43"/>
    <p:sldId id="349" r:id="rId44"/>
    <p:sldId id="315" r:id="rId45"/>
    <p:sldId id="331" r:id="rId46"/>
    <p:sldId id="332" r:id="rId47"/>
    <p:sldId id="342" r:id="rId48"/>
    <p:sldId id="343" r:id="rId49"/>
    <p:sldId id="317" r:id="rId50"/>
    <p:sldId id="368" r:id="rId51"/>
    <p:sldId id="282" r:id="rId52"/>
    <p:sldId id="367" r:id="rId53"/>
    <p:sldId id="291" r:id="rId54"/>
    <p:sldId id="351" r:id="rId55"/>
    <p:sldId id="352" r:id="rId56"/>
    <p:sldId id="319" r:id="rId57"/>
    <p:sldId id="293" r:id="rId58"/>
    <p:sldId id="283" r:id="rId59"/>
    <p:sldId id="320" r:id="rId60"/>
    <p:sldId id="323" r:id="rId61"/>
    <p:sldId id="324" r:id="rId62"/>
    <p:sldId id="365" r:id="rId63"/>
    <p:sldId id="366" r:id="rId64"/>
    <p:sldId id="284" r:id="rId65"/>
    <p:sldId id="275" r:id="rId66"/>
    <p:sldId id="372" r:id="rId67"/>
    <p:sldId id="285" r:id="rId68"/>
    <p:sldId id="276" r:id="rId69"/>
    <p:sldId id="373" r:id="rId70"/>
    <p:sldId id="277" r:id="rId71"/>
    <p:sldId id="325" r:id="rId72"/>
  </p:sldIdLst>
  <p:sldSz cx="9144000" cy="6858000" type="screen4x3"/>
  <p:notesSz cx="6858000" cy="931386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ADAD"/>
    <a:srgbClr val="C49393"/>
    <a:srgbClr val="CCAF96"/>
    <a:srgbClr val="EABC8E"/>
    <a:srgbClr val="C0C3DA"/>
    <a:srgbClr val="CBC5D5"/>
    <a:srgbClr val="A0A0B5"/>
    <a:srgbClr val="C1C1D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888" autoAdjust="0"/>
    <p:restoredTop sz="56024" autoAdjust="0"/>
  </p:normalViewPr>
  <p:slideViewPr>
    <p:cSldViewPr>
      <p:cViewPr varScale="1">
        <p:scale>
          <a:sx n="34" d="100"/>
          <a:sy n="34" d="100"/>
        </p:scale>
        <p:origin x="-1314" y="-90"/>
      </p:cViewPr>
      <p:guideLst>
        <p:guide orient="horz" pos="2160"/>
        <p:guide pos="2880"/>
      </p:guideLst>
    </p:cSldViewPr>
  </p:slideViewPr>
  <p:outlineViewPr>
    <p:cViewPr>
      <p:scale>
        <a:sx n="33" d="100"/>
        <a:sy n="33" d="100"/>
      </p:scale>
      <p:origin x="0" y="29760"/>
    </p:cViewPr>
  </p:outlineViewPr>
  <p:notesTextViewPr>
    <p:cViewPr>
      <p:scale>
        <a:sx n="100" d="100"/>
        <a:sy n="100" d="100"/>
      </p:scale>
      <p:origin x="0" y="0"/>
    </p:cViewPr>
  </p:notesTextViewPr>
  <p:sorterViewPr>
    <p:cViewPr>
      <p:scale>
        <a:sx n="66" d="100"/>
        <a:sy n="66" d="100"/>
      </p:scale>
      <p:origin x="0" y="8424"/>
    </p:cViewPr>
  </p:sorterViewPr>
  <p:notesViewPr>
    <p:cSldViewPr>
      <p:cViewPr varScale="1">
        <p:scale>
          <a:sx n="49" d="100"/>
          <a:sy n="49" d="100"/>
        </p:scale>
        <p:origin x="-2016" y="-102"/>
      </p:cViewPr>
      <p:guideLst>
        <p:guide orient="horz" pos="2934"/>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FB9C64-11A3-49F9-A6E7-51D30BC89616}" type="doc">
      <dgm:prSet loTypeId="urn:microsoft.com/office/officeart/2005/8/layout/hierarchy1" loCatId="hierarchy" qsTypeId="urn:microsoft.com/office/officeart/2005/8/quickstyle/simple1#1" qsCatId="simple" csTypeId="urn:microsoft.com/office/officeart/2005/8/colors/accent1_2#1" csCatId="accent1" phldr="1"/>
      <dgm:spPr/>
      <dgm:t>
        <a:bodyPr/>
        <a:lstStyle/>
        <a:p>
          <a:endParaRPr lang="en-US"/>
        </a:p>
      </dgm:t>
    </dgm:pt>
    <dgm:pt modelId="{F7AABE52-7E64-4E45-9380-B561A41E7AF0}">
      <dgm:prSet phldrT="[Text]"/>
      <dgm:spPr/>
      <dgm:t>
        <a:bodyPr/>
        <a:lstStyle/>
        <a:p>
          <a:r>
            <a:rPr lang="en-US" dirty="0" smtClean="0"/>
            <a:t>Foundations</a:t>
          </a:r>
        </a:p>
        <a:p>
          <a:endParaRPr lang="en-US" dirty="0" smtClean="0"/>
        </a:p>
        <a:p>
          <a:endParaRPr lang="en-US" dirty="0" smtClean="0"/>
        </a:p>
        <a:p>
          <a:endParaRPr lang="en-US" dirty="0" smtClean="0"/>
        </a:p>
      </dgm:t>
    </dgm:pt>
    <dgm:pt modelId="{187DA332-7B68-4985-88F7-88F6C88EC25F}" type="parTrans" cxnId="{13734F09-8E88-41C1-8BD3-76DF4B7DFA50}">
      <dgm:prSet/>
      <dgm:spPr/>
      <dgm:t>
        <a:bodyPr/>
        <a:lstStyle/>
        <a:p>
          <a:endParaRPr lang="en-US"/>
        </a:p>
      </dgm:t>
    </dgm:pt>
    <dgm:pt modelId="{D330B5F4-52A3-461E-8141-BE2A53AE7284}" type="sibTrans" cxnId="{13734F09-8E88-41C1-8BD3-76DF4B7DFA50}">
      <dgm:prSet/>
      <dgm:spPr/>
      <dgm:t>
        <a:bodyPr/>
        <a:lstStyle/>
        <a:p>
          <a:endParaRPr lang="en-US"/>
        </a:p>
      </dgm:t>
    </dgm:pt>
    <dgm:pt modelId="{B8FEBA2B-326B-4AAA-B2EC-6EB60E83F75A}">
      <dgm:prSet/>
      <dgm:spPr/>
      <dgm:t>
        <a:bodyPr/>
        <a:lstStyle/>
        <a:p>
          <a:r>
            <a:rPr lang="en-US" dirty="0" smtClean="0"/>
            <a:t>Organizing</a:t>
          </a:r>
        </a:p>
        <a:p>
          <a:endParaRPr lang="en-US" dirty="0" smtClean="0"/>
        </a:p>
        <a:p>
          <a:endParaRPr lang="en-US" dirty="0" smtClean="0"/>
        </a:p>
        <a:p>
          <a:endParaRPr lang="en-US" dirty="0"/>
        </a:p>
      </dgm:t>
    </dgm:pt>
    <dgm:pt modelId="{EED07204-DBA3-4D2C-9220-0C095CED6601}" type="parTrans" cxnId="{23BF0DCE-E15F-4439-99C2-03FF5937C70B}">
      <dgm:prSet/>
      <dgm:spPr/>
      <dgm:t>
        <a:bodyPr/>
        <a:lstStyle/>
        <a:p>
          <a:endParaRPr lang="en-US" dirty="0"/>
        </a:p>
      </dgm:t>
    </dgm:pt>
    <dgm:pt modelId="{1E740DCE-EFFB-4A10-9C94-D269C95E92ED}" type="sibTrans" cxnId="{23BF0DCE-E15F-4439-99C2-03FF5937C70B}">
      <dgm:prSet/>
      <dgm:spPr/>
      <dgm:t>
        <a:bodyPr/>
        <a:lstStyle/>
        <a:p>
          <a:endParaRPr lang="en-US"/>
        </a:p>
      </dgm:t>
    </dgm:pt>
    <dgm:pt modelId="{177DEE70-A799-4CC8-B487-6799B26A0E7D}">
      <dgm:prSet phldrT="[Text]"/>
      <dgm:spPr/>
      <dgm:t>
        <a:bodyPr/>
        <a:lstStyle/>
        <a:p>
          <a:r>
            <a:rPr lang="en-US" dirty="0" smtClean="0"/>
            <a:t>Planning</a:t>
          </a:r>
        </a:p>
        <a:p>
          <a:endParaRPr lang="en-US" dirty="0" smtClean="0"/>
        </a:p>
        <a:p>
          <a:endParaRPr lang="en-US" dirty="0" smtClean="0"/>
        </a:p>
        <a:p>
          <a:endParaRPr lang="en-US" dirty="0" smtClean="0"/>
        </a:p>
      </dgm:t>
    </dgm:pt>
    <dgm:pt modelId="{D3ECAB89-AAB2-471E-9DEE-4834AD37E9A9}" type="parTrans" cxnId="{C9498308-79F5-4939-B065-9A2AFED6779D}">
      <dgm:prSet/>
      <dgm:spPr/>
      <dgm:t>
        <a:bodyPr/>
        <a:lstStyle/>
        <a:p>
          <a:endParaRPr lang="en-US" dirty="0"/>
        </a:p>
      </dgm:t>
    </dgm:pt>
    <dgm:pt modelId="{32AC5A8C-4CD3-41EB-B4D5-BB20AF10D742}" type="sibTrans" cxnId="{C9498308-79F5-4939-B065-9A2AFED6779D}">
      <dgm:prSet/>
      <dgm:spPr/>
      <dgm:t>
        <a:bodyPr/>
        <a:lstStyle/>
        <a:p>
          <a:endParaRPr lang="en-US"/>
        </a:p>
      </dgm:t>
    </dgm:pt>
    <dgm:pt modelId="{7892680F-81B3-408C-A22C-4E24E0419F1A}">
      <dgm:prSet/>
      <dgm:spPr/>
      <dgm:t>
        <a:bodyPr/>
        <a:lstStyle/>
        <a:p>
          <a:r>
            <a:rPr lang="en-US" dirty="0" smtClean="0"/>
            <a:t>Leading</a:t>
          </a:r>
        </a:p>
        <a:p>
          <a:endParaRPr lang="en-US" dirty="0" smtClean="0"/>
        </a:p>
        <a:p>
          <a:endParaRPr lang="en-US" dirty="0" smtClean="0"/>
        </a:p>
        <a:p>
          <a:endParaRPr lang="en-US" dirty="0"/>
        </a:p>
      </dgm:t>
    </dgm:pt>
    <dgm:pt modelId="{0E36F0EE-83F7-48F4-A524-5609221CF7B4}" type="parTrans" cxnId="{7D7CF60C-3B17-4D98-8DF0-1BAB3977D88E}">
      <dgm:prSet/>
      <dgm:spPr/>
      <dgm:t>
        <a:bodyPr/>
        <a:lstStyle/>
        <a:p>
          <a:endParaRPr lang="en-US" dirty="0"/>
        </a:p>
      </dgm:t>
    </dgm:pt>
    <dgm:pt modelId="{F6FCE8F1-5DD7-4E80-8F7A-14442EC90ADF}" type="sibTrans" cxnId="{7D7CF60C-3B17-4D98-8DF0-1BAB3977D88E}">
      <dgm:prSet/>
      <dgm:spPr/>
      <dgm:t>
        <a:bodyPr/>
        <a:lstStyle/>
        <a:p>
          <a:endParaRPr lang="en-US"/>
        </a:p>
      </dgm:t>
    </dgm:pt>
    <dgm:pt modelId="{20AD07D8-BF80-47E0-9F20-132740165480}">
      <dgm:prSet/>
      <dgm:spPr/>
      <dgm:t>
        <a:bodyPr/>
        <a:lstStyle/>
        <a:p>
          <a:r>
            <a:rPr lang="en-US" dirty="0" smtClean="0"/>
            <a:t>Controlling</a:t>
          </a:r>
        </a:p>
        <a:p>
          <a:endParaRPr lang="en-US" dirty="0" smtClean="0"/>
        </a:p>
        <a:p>
          <a:endParaRPr lang="en-US" dirty="0" smtClean="0"/>
        </a:p>
        <a:p>
          <a:endParaRPr lang="en-US" dirty="0"/>
        </a:p>
      </dgm:t>
    </dgm:pt>
    <dgm:pt modelId="{BE2F164E-A4A5-479D-839E-FE0C0EF453AF}" type="parTrans" cxnId="{27EE9300-B923-4A23-B2B7-AAA807ED3D22}">
      <dgm:prSet/>
      <dgm:spPr/>
      <dgm:t>
        <a:bodyPr/>
        <a:lstStyle/>
        <a:p>
          <a:endParaRPr lang="en-US" dirty="0"/>
        </a:p>
      </dgm:t>
    </dgm:pt>
    <dgm:pt modelId="{73A9D496-436F-47ED-97A1-F08A6BA7163B}" type="sibTrans" cxnId="{27EE9300-B923-4A23-B2B7-AAA807ED3D22}">
      <dgm:prSet/>
      <dgm:spPr/>
      <dgm:t>
        <a:bodyPr/>
        <a:lstStyle/>
        <a:p>
          <a:endParaRPr lang="en-US"/>
        </a:p>
      </dgm:t>
    </dgm:pt>
    <dgm:pt modelId="{A0F6B190-A12C-4F2F-B4C8-1338AE11F359}" type="pres">
      <dgm:prSet presAssocID="{C4FB9C64-11A3-49F9-A6E7-51D30BC89616}" presName="hierChild1" presStyleCnt="0">
        <dgm:presLayoutVars>
          <dgm:chPref val="1"/>
          <dgm:dir/>
          <dgm:animOne val="branch"/>
          <dgm:animLvl val="lvl"/>
          <dgm:resizeHandles/>
        </dgm:presLayoutVars>
      </dgm:prSet>
      <dgm:spPr/>
      <dgm:t>
        <a:bodyPr/>
        <a:lstStyle/>
        <a:p>
          <a:endParaRPr lang="en-US"/>
        </a:p>
      </dgm:t>
    </dgm:pt>
    <dgm:pt modelId="{985333D2-10E4-4D56-A360-1612485DE5DC}" type="pres">
      <dgm:prSet presAssocID="{F7AABE52-7E64-4E45-9380-B561A41E7AF0}" presName="hierRoot1" presStyleCnt="0"/>
      <dgm:spPr/>
    </dgm:pt>
    <dgm:pt modelId="{BB3C42D2-70BF-4E13-8D73-770C1DA37669}" type="pres">
      <dgm:prSet presAssocID="{F7AABE52-7E64-4E45-9380-B561A41E7AF0}" presName="composite" presStyleCnt="0"/>
      <dgm:spPr/>
    </dgm:pt>
    <dgm:pt modelId="{DA4FB8EB-3BAE-49F2-B916-0AE5AF0D0639}" type="pres">
      <dgm:prSet presAssocID="{F7AABE52-7E64-4E45-9380-B561A41E7AF0}" presName="background" presStyleLbl="node0" presStyleIdx="0" presStyleCnt="1"/>
      <dgm:spPr>
        <a:solidFill>
          <a:schemeClr val="accent2">
            <a:lumMod val="60000"/>
            <a:lumOff val="40000"/>
          </a:schemeClr>
        </a:solidFill>
      </dgm:spPr>
      <dgm:t>
        <a:bodyPr/>
        <a:lstStyle/>
        <a:p>
          <a:endParaRPr lang="en-US"/>
        </a:p>
      </dgm:t>
    </dgm:pt>
    <dgm:pt modelId="{34B7E113-0C71-4619-8EE5-3D5EFCCAA8DA}" type="pres">
      <dgm:prSet presAssocID="{F7AABE52-7E64-4E45-9380-B561A41E7AF0}" presName="text" presStyleLbl="fgAcc0" presStyleIdx="0" presStyleCnt="1">
        <dgm:presLayoutVars>
          <dgm:chPref val="3"/>
        </dgm:presLayoutVars>
      </dgm:prSet>
      <dgm:spPr/>
      <dgm:t>
        <a:bodyPr/>
        <a:lstStyle/>
        <a:p>
          <a:endParaRPr lang="en-US"/>
        </a:p>
      </dgm:t>
    </dgm:pt>
    <dgm:pt modelId="{A99D29DD-4A95-4990-A67B-030F21BFBB3B}" type="pres">
      <dgm:prSet presAssocID="{F7AABE52-7E64-4E45-9380-B561A41E7AF0}" presName="hierChild2" presStyleCnt="0"/>
      <dgm:spPr/>
    </dgm:pt>
    <dgm:pt modelId="{69901912-2E42-4D1D-8CEA-73D9BCAB9260}" type="pres">
      <dgm:prSet presAssocID="{D3ECAB89-AAB2-471E-9DEE-4834AD37E9A9}" presName="Name10" presStyleLbl="parChTrans1D2" presStyleIdx="0" presStyleCnt="1"/>
      <dgm:spPr/>
      <dgm:t>
        <a:bodyPr/>
        <a:lstStyle/>
        <a:p>
          <a:endParaRPr lang="en-US"/>
        </a:p>
      </dgm:t>
    </dgm:pt>
    <dgm:pt modelId="{7B0C2D94-F4C5-48A0-9E9D-BDF8324BFBE7}" type="pres">
      <dgm:prSet presAssocID="{177DEE70-A799-4CC8-B487-6799B26A0E7D}" presName="hierRoot2" presStyleCnt="0"/>
      <dgm:spPr/>
    </dgm:pt>
    <dgm:pt modelId="{9CE5FC19-CDBB-4DC5-A244-AD49EC3929E6}" type="pres">
      <dgm:prSet presAssocID="{177DEE70-A799-4CC8-B487-6799B26A0E7D}" presName="composite2" presStyleCnt="0"/>
      <dgm:spPr/>
    </dgm:pt>
    <dgm:pt modelId="{B9FD9DFC-F178-489E-899D-54D56D4F005E}" type="pres">
      <dgm:prSet presAssocID="{177DEE70-A799-4CC8-B487-6799B26A0E7D}" presName="background2" presStyleLbl="node2" presStyleIdx="0" presStyleCnt="1"/>
      <dgm:spPr>
        <a:solidFill>
          <a:schemeClr val="accent2">
            <a:lumMod val="60000"/>
            <a:lumOff val="40000"/>
          </a:schemeClr>
        </a:solidFill>
      </dgm:spPr>
      <dgm:t>
        <a:bodyPr/>
        <a:lstStyle/>
        <a:p>
          <a:endParaRPr lang="en-US"/>
        </a:p>
      </dgm:t>
    </dgm:pt>
    <dgm:pt modelId="{6C4B4E32-3B4F-49A4-9C80-4DBA0A1E012E}" type="pres">
      <dgm:prSet presAssocID="{177DEE70-A799-4CC8-B487-6799B26A0E7D}" presName="text2" presStyleLbl="fgAcc2" presStyleIdx="0" presStyleCnt="1">
        <dgm:presLayoutVars>
          <dgm:chPref val="3"/>
        </dgm:presLayoutVars>
      </dgm:prSet>
      <dgm:spPr/>
      <dgm:t>
        <a:bodyPr/>
        <a:lstStyle/>
        <a:p>
          <a:endParaRPr lang="en-US"/>
        </a:p>
      </dgm:t>
    </dgm:pt>
    <dgm:pt modelId="{1F3809C5-755A-47F5-8133-750DCCEB40AB}" type="pres">
      <dgm:prSet presAssocID="{177DEE70-A799-4CC8-B487-6799B26A0E7D}" presName="hierChild3" presStyleCnt="0"/>
      <dgm:spPr/>
    </dgm:pt>
    <dgm:pt modelId="{6CF38B54-3A5A-4526-9FD9-BA7C682FDE82}" type="pres">
      <dgm:prSet presAssocID="{EED07204-DBA3-4D2C-9220-0C095CED6601}" presName="Name17" presStyleLbl="parChTrans1D3" presStyleIdx="0" presStyleCnt="3"/>
      <dgm:spPr/>
      <dgm:t>
        <a:bodyPr/>
        <a:lstStyle/>
        <a:p>
          <a:endParaRPr lang="en-US"/>
        </a:p>
      </dgm:t>
    </dgm:pt>
    <dgm:pt modelId="{D4A16398-E2B1-408E-8E7D-F9C674ED8BE4}" type="pres">
      <dgm:prSet presAssocID="{B8FEBA2B-326B-4AAA-B2EC-6EB60E83F75A}" presName="hierRoot3" presStyleCnt="0"/>
      <dgm:spPr/>
    </dgm:pt>
    <dgm:pt modelId="{C666B488-6309-456C-A61D-A7077D70E188}" type="pres">
      <dgm:prSet presAssocID="{B8FEBA2B-326B-4AAA-B2EC-6EB60E83F75A}" presName="composite3" presStyleCnt="0"/>
      <dgm:spPr/>
    </dgm:pt>
    <dgm:pt modelId="{108115DF-52B5-41CF-B233-EB9CC93CB72E}" type="pres">
      <dgm:prSet presAssocID="{B8FEBA2B-326B-4AAA-B2EC-6EB60E83F75A}" presName="background3" presStyleLbl="node3" presStyleIdx="0" presStyleCnt="3"/>
      <dgm:spPr>
        <a:solidFill>
          <a:schemeClr val="accent2">
            <a:lumMod val="60000"/>
            <a:lumOff val="40000"/>
          </a:schemeClr>
        </a:solidFill>
      </dgm:spPr>
      <dgm:t>
        <a:bodyPr/>
        <a:lstStyle/>
        <a:p>
          <a:endParaRPr lang="en-US"/>
        </a:p>
      </dgm:t>
    </dgm:pt>
    <dgm:pt modelId="{7135C76B-9BDD-475F-BFF5-2EDAEDA3DD4A}" type="pres">
      <dgm:prSet presAssocID="{B8FEBA2B-326B-4AAA-B2EC-6EB60E83F75A}" presName="text3" presStyleLbl="fgAcc3" presStyleIdx="0" presStyleCnt="3">
        <dgm:presLayoutVars>
          <dgm:chPref val="3"/>
        </dgm:presLayoutVars>
      </dgm:prSet>
      <dgm:spPr/>
      <dgm:t>
        <a:bodyPr/>
        <a:lstStyle/>
        <a:p>
          <a:endParaRPr lang="en-US"/>
        </a:p>
      </dgm:t>
    </dgm:pt>
    <dgm:pt modelId="{74475B7B-F1ED-4128-91EA-E2EF02DEBCDA}" type="pres">
      <dgm:prSet presAssocID="{B8FEBA2B-326B-4AAA-B2EC-6EB60E83F75A}" presName="hierChild4" presStyleCnt="0"/>
      <dgm:spPr/>
    </dgm:pt>
    <dgm:pt modelId="{104113AF-0F5B-43F8-969F-8610776BC4B7}" type="pres">
      <dgm:prSet presAssocID="{0E36F0EE-83F7-48F4-A524-5609221CF7B4}" presName="Name17" presStyleLbl="parChTrans1D3" presStyleIdx="1" presStyleCnt="3"/>
      <dgm:spPr/>
      <dgm:t>
        <a:bodyPr/>
        <a:lstStyle/>
        <a:p>
          <a:endParaRPr lang="en-US"/>
        </a:p>
      </dgm:t>
    </dgm:pt>
    <dgm:pt modelId="{18BA5353-9588-4C4F-88F4-53A77A4D29EC}" type="pres">
      <dgm:prSet presAssocID="{7892680F-81B3-408C-A22C-4E24E0419F1A}" presName="hierRoot3" presStyleCnt="0"/>
      <dgm:spPr/>
    </dgm:pt>
    <dgm:pt modelId="{D1281E34-2B4A-462E-9886-70095822D094}" type="pres">
      <dgm:prSet presAssocID="{7892680F-81B3-408C-A22C-4E24E0419F1A}" presName="composite3" presStyleCnt="0"/>
      <dgm:spPr/>
    </dgm:pt>
    <dgm:pt modelId="{1D5D58B0-79E4-46A5-AF6E-E1935D11D5A0}" type="pres">
      <dgm:prSet presAssocID="{7892680F-81B3-408C-A22C-4E24E0419F1A}" presName="background3" presStyleLbl="node3" presStyleIdx="1" presStyleCnt="3"/>
      <dgm:spPr>
        <a:solidFill>
          <a:schemeClr val="accent2">
            <a:lumMod val="60000"/>
            <a:lumOff val="40000"/>
          </a:schemeClr>
        </a:solidFill>
      </dgm:spPr>
      <dgm:t>
        <a:bodyPr/>
        <a:lstStyle/>
        <a:p>
          <a:endParaRPr lang="en-US"/>
        </a:p>
      </dgm:t>
    </dgm:pt>
    <dgm:pt modelId="{30B14695-1793-4886-A8D7-07CD3E07D416}" type="pres">
      <dgm:prSet presAssocID="{7892680F-81B3-408C-A22C-4E24E0419F1A}" presName="text3" presStyleLbl="fgAcc3" presStyleIdx="1" presStyleCnt="3">
        <dgm:presLayoutVars>
          <dgm:chPref val="3"/>
        </dgm:presLayoutVars>
      </dgm:prSet>
      <dgm:spPr/>
      <dgm:t>
        <a:bodyPr/>
        <a:lstStyle/>
        <a:p>
          <a:endParaRPr lang="en-US"/>
        </a:p>
      </dgm:t>
    </dgm:pt>
    <dgm:pt modelId="{3C121933-ABA4-4438-951C-391C22C8B23B}" type="pres">
      <dgm:prSet presAssocID="{7892680F-81B3-408C-A22C-4E24E0419F1A}" presName="hierChild4" presStyleCnt="0"/>
      <dgm:spPr/>
    </dgm:pt>
    <dgm:pt modelId="{90C38D75-30A4-4671-9582-2D89563D9638}" type="pres">
      <dgm:prSet presAssocID="{BE2F164E-A4A5-479D-839E-FE0C0EF453AF}" presName="Name17" presStyleLbl="parChTrans1D3" presStyleIdx="2" presStyleCnt="3"/>
      <dgm:spPr/>
      <dgm:t>
        <a:bodyPr/>
        <a:lstStyle/>
        <a:p>
          <a:endParaRPr lang="en-US"/>
        </a:p>
      </dgm:t>
    </dgm:pt>
    <dgm:pt modelId="{B8352F86-CF40-433C-9B75-D4088E6A9CBA}" type="pres">
      <dgm:prSet presAssocID="{20AD07D8-BF80-47E0-9F20-132740165480}" presName="hierRoot3" presStyleCnt="0"/>
      <dgm:spPr/>
    </dgm:pt>
    <dgm:pt modelId="{586346F5-C317-4848-AF1D-FD27D4C5E849}" type="pres">
      <dgm:prSet presAssocID="{20AD07D8-BF80-47E0-9F20-132740165480}" presName="composite3" presStyleCnt="0"/>
      <dgm:spPr/>
    </dgm:pt>
    <dgm:pt modelId="{02154F1A-58C2-434A-BB79-5EF7E7C3B0EE}" type="pres">
      <dgm:prSet presAssocID="{20AD07D8-BF80-47E0-9F20-132740165480}" presName="background3" presStyleLbl="node3" presStyleIdx="2" presStyleCnt="3"/>
      <dgm:spPr>
        <a:solidFill>
          <a:schemeClr val="accent2">
            <a:lumMod val="60000"/>
            <a:lumOff val="40000"/>
          </a:schemeClr>
        </a:solidFill>
      </dgm:spPr>
      <dgm:t>
        <a:bodyPr/>
        <a:lstStyle/>
        <a:p>
          <a:endParaRPr lang="en-US"/>
        </a:p>
      </dgm:t>
    </dgm:pt>
    <dgm:pt modelId="{91CB844A-D6CF-417A-8498-0E36E9C3A7AA}" type="pres">
      <dgm:prSet presAssocID="{20AD07D8-BF80-47E0-9F20-132740165480}" presName="text3" presStyleLbl="fgAcc3" presStyleIdx="2" presStyleCnt="3">
        <dgm:presLayoutVars>
          <dgm:chPref val="3"/>
        </dgm:presLayoutVars>
      </dgm:prSet>
      <dgm:spPr/>
      <dgm:t>
        <a:bodyPr/>
        <a:lstStyle/>
        <a:p>
          <a:endParaRPr lang="en-US"/>
        </a:p>
      </dgm:t>
    </dgm:pt>
    <dgm:pt modelId="{6FEE189D-3FDC-4F7F-B975-F4DCC4C22E19}" type="pres">
      <dgm:prSet presAssocID="{20AD07D8-BF80-47E0-9F20-132740165480}" presName="hierChild4" presStyleCnt="0"/>
      <dgm:spPr/>
    </dgm:pt>
  </dgm:ptLst>
  <dgm:cxnLst>
    <dgm:cxn modelId="{E948A52A-E44E-460F-B692-B7811403DDA7}" type="presOf" srcId="{7892680F-81B3-408C-A22C-4E24E0419F1A}" destId="{30B14695-1793-4886-A8D7-07CD3E07D416}" srcOrd="0" destOrd="0" presId="urn:microsoft.com/office/officeart/2005/8/layout/hierarchy1"/>
    <dgm:cxn modelId="{64F107CE-661B-42CA-9B48-ABDF6120D5FD}" type="presOf" srcId="{177DEE70-A799-4CC8-B487-6799B26A0E7D}" destId="{6C4B4E32-3B4F-49A4-9C80-4DBA0A1E012E}" srcOrd="0" destOrd="0" presId="urn:microsoft.com/office/officeart/2005/8/layout/hierarchy1"/>
    <dgm:cxn modelId="{EF784D9C-3673-4D43-A5C0-FCBDB7030948}" type="presOf" srcId="{BE2F164E-A4A5-479D-839E-FE0C0EF453AF}" destId="{90C38D75-30A4-4671-9582-2D89563D9638}" srcOrd="0" destOrd="0" presId="urn:microsoft.com/office/officeart/2005/8/layout/hierarchy1"/>
    <dgm:cxn modelId="{4FF93158-A797-41CD-85D4-8A619B1F3238}" type="presOf" srcId="{0E36F0EE-83F7-48F4-A524-5609221CF7B4}" destId="{104113AF-0F5B-43F8-969F-8610776BC4B7}" srcOrd="0" destOrd="0" presId="urn:microsoft.com/office/officeart/2005/8/layout/hierarchy1"/>
    <dgm:cxn modelId="{77E494D5-09EC-4A56-894A-B9293024A7D1}" type="presOf" srcId="{B8FEBA2B-326B-4AAA-B2EC-6EB60E83F75A}" destId="{7135C76B-9BDD-475F-BFF5-2EDAEDA3DD4A}" srcOrd="0" destOrd="0" presId="urn:microsoft.com/office/officeart/2005/8/layout/hierarchy1"/>
    <dgm:cxn modelId="{1CBA6C3C-0D9E-440A-AFD5-2CC65ED89F62}" type="presOf" srcId="{F7AABE52-7E64-4E45-9380-B561A41E7AF0}" destId="{34B7E113-0C71-4619-8EE5-3D5EFCCAA8DA}" srcOrd="0" destOrd="0" presId="urn:microsoft.com/office/officeart/2005/8/layout/hierarchy1"/>
    <dgm:cxn modelId="{7D7CF60C-3B17-4D98-8DF0-1BAB3977D88E}" srcId="{177DEE70-A799-4CC8-B487-6799B26A0E7D}" destId="{7892680F-81B3-408C-A22C-4E24E0419F1A}" srcOrd="1" destOrd="0" parTransId="{0E36F0EE-83F7-48F4-A524-5609221CF7B4}" sibTransId="{F6FCE8F1-5DD7-4E80-8F7A-14442EC90ADF}"/>
    <dgm:cxn modelId="{27EE9300-B923-4A23-B2B7-AAA807ED3D22}" srcId="{177DEE70-A799-4CC8-B487-6799B26A0E7D}" destId="{20AD07D8-BF80-47E0-9F20-132740165480}" srcOrd="2" destOrd="0" parTransId="{BE2F164E-A4A5-479D-839E-FE0C0EF453AF}" sibTransId="{73A9D496-436F-47ED-97A1-F08A6BA7163B}"/>
    <dgm:cxn modelId="{9459FAD7-1EEB-4771-8933-3C118223A68D}" type="presOf" srcId="{EED07204-DBA3-4D2C-9220-0C095CED6601}" destId="{6CF38B54-3A5A-4526-9FD9-BA7C682FDE82}" srcOrd="0" destOrd="0" presId="urn:microsoft.com/office/officeart/2005/8/layout/hierarchy1"/>
    <dgm:cxn modelId="{23BF0DCE-E15F-4439-99C2-03FF5937C70B}" srcId="{177DEE70-A799-4CC8-B487-6799B26A0E7D}" destId="{B8FEBA2B-326B-4AAA-B2EC-6EB60E83F75A}" srcOrd="0" destOrd="0" parTransId="{EED07204-DBA3-4D2C-9220-0C095CED6601}" sibTransId="{1E740DCE-EFFB-4A10-9C94-D269C95E92ED}"/>
    <dgm:cxn modelId="{DEC9820B-E5ED-484D-9DCC-A1963FE3DD0A}" type="presOf" srcId="{D3ECAB89-AAB2-471E-9DEE-4834AD37E9A9}" destId="{69901912-2E42-4D1D-8CEA-73D9BCAB9260}" srcOrd="0" destOrd="0" presId="urn:microsoft.com/office/officeart/2005/8/layout/hierarchy1"/>
    <dgm:cxn modelId="{C9498308-79F5-4939-B065-9A2AFED6779D}" srcId="{F7AABE52-7E64-4E45-9380-B561A41E7AF0}" destId="{177DEE70-A799-4CC8-B487-6799B26A0E7D}" srcOrd="0" destOrd="0" parTransId="{D3ECAB89-AAB2-471E-9DEE-4834AD37E9A9}" sibTransId="{32AC5A8C-4CD3-41EB-B4D5-BB20AF10D742}"/>
    <dgm:cxn modelId="{13734F09-8E88-41C1-8BD3-76DF4B7DFA50}" srcId="{C4FB9C64-11A3-49F9-A6E7-51D30BC89616}" destId="{F7AABE52-7E64-4E45-9380-B561A41E7AF0}" srcOrd="0" destOrd="0" parTransId="{187DA332-7B68-4985-88F7-88F6C88EC25F}" sibTransId="{D330B5F4-52A3-461E-8141-BE2A53AE7284}"/>
    <dgm:cxn modelId="{1ABA047E-BB3D-4BA6-82EE-1E50AD08CF74}" type="presOf" srcId="{20AD07D8-BF80-47E0-9F20-132740165480}" destId="{91CB844A-D6CF-417A-8498-0E36E9C3A7AA}" srcOrd="0" destOrd="0" presId="urn:microsoft.com/office/officeart/2005/8/layout/hierarchy1"/>
    <dgm:cxn modelId="{8FDED61D-51A1-434E-B325-FD38E03F581C}" type="presOf" srcId="{C4FB9C64-11A3-49F9-A6E7-51D30BC89616}" destId="{A0F6B190-A12C-4F2F-B4C8-1338AE11F359}" srcOrd="0" destOrd="0" presId="urn:microsoft.com/office/officeart/2005/8/layout/hierarchy1"/>
    <dgm:cxn modelId="{6F504E35-4BCF-47E2-895B-97CE2FB05ADC}" type="presParOf" srcId="{A0F6B190-A12C-4F2F-B4C8-1338AE11F359}" destId="{985333D2-10E4-4D56-A360-1612485DE5DC}" srcOrd="0" destOrd="0" presId="urn:microsoft.com/office/officeart/2005/8/layout/hierarchy1"/>
    <dgm:cxn modelId="{AEB1E89A-EA37-4EE5-8FF0-9968EC772BDA}" type="presParOf" srcId="{985333D2-10E4-4D56-A360-1612485DE5DC}" destId="{BB3C42D2-70BF-4E13-8D73-770C1DA37669}" srcOrd="0" destOrd="0" presId="urn:microsoft.com/office/officeart/2005/8/layout/hierarchy1"/>
    <dgm:cxn modelId="{951DD648-D3B7-435A-8E8A-50950ED906D6}" type="presParOf" srcId="{BB3C42D2-70BF-4E13-8D73-770C1DA37669}" destId="{DA4FB8EB-3BAE-49F2-B916-0AE5AF0D0639}" srcOrd="0" destOrd="0" presId="urn:microsoft.com/office/officeart/2005/8/layout/hierarchy1"/>
    <dgm:cxn modelId="{A0CB7C33-3289-473C-BE97-D34A0C62A83C}" type="presParOf" srcId="{BB3C42D2-70BF-4E13-8D73-770C1DA37669}" destId="{34B7E113-0C71-4619-8EE5-3D5EFCCAA8DA}" srcOrd="1" destOrd="0" presId="urn:microsoft.com/office/officeart/2005/8/layout/hierarchy1"/>
    <dgm:cxn modelId="{E13B1E7C-EFB8-434D-9600-5A433141D688}" type="presParOf" srcId="{985333D2-10E4-4D56-A360-1612485DE5DC}" destId="{A99D29DD-4A95-4990-A67B-030F21BFBB3B}" srcOrd="1" destOrd="0" presId="urn:microsoft.com/office/officeart/2005/8/layout/hierarchy1"/>
    <dgm:cxn modelId="{05202D2C-D007-444F-9147-E6AB8263C1D5}" type="presParOf" srcId="{A99D29DD-4A95-4990-A67B-030F21BFBB3B}" destId="{69901912-2E42-4D1D-8CEA-73D9BCAB9260}" srcOrd="0" destOrd="0" presId="urn:microsoft.com/office/officeart/2005/8/layout/hierarchy1"/>
    <dgm:cxn modelId="{AA192701-63A5-473E-9FCA-B867405E667D}" type="presParOf" srcId="{A99D29DD-4A95-4990-A67B-030F21BFBB3B}" destId="{7B0C2D94-F4C5-48A0-9E9D-BDF8324BFBE7}" srcOrd="1" destOrd="0" presId="urn:microsoft.com/office/officeart/2005/8/layout/hierarchy1"/>
    <dgm:cxn modelId="{712C598B-9EA2-4D3D-91CD-925F069ABB39}" type="presParOf" srcId="{7B0C2D94-F4C5-48A0-9E9D-BDF8324BFBE7}" destId="{9CE5FC19-CDBB-4DC5-A244-AD49EC3929E6}" srcOrd="0" destOrd="0" presId="urn:microsoft.com/office/officeart/2005/8/layout/hierarchy1"/>
    <dgm:cxn modelId="{9CB516F9-0583-4446-825A-FCC2D6BE83D2}" type="presParOf" srcId="{9CE5FC19-CDBB-4DC5-A244-AD49EC3929E6}" destId="{B9FD9DFC-F178-489E-899D-54D56D4F005E}" srcOrd="0" destOrd="0" presId="urn:microsoft.com/office/officeart/2005/8/layout/hierarchy1"/>
    <dgm:cxn modelId="{414F544C-80BB-4A43-8BCB-4B55B4733CFA}" type="presParOf" srcId="{9CE5FC19-CDBB-4DC5-A244-AD49EC3929E6}" destId="{6C4B4E32-3B4F-49A4-9C80-4DBA0A1E012E}" srcOrd="1" destOrd="0" presId="urn:microsoft.com/office/officeart/2005/8/layout/hierarchy1"/>
    <dgm:cxn modelId="{B472E420-8771-42CA-B750-CB39129B8807}" type="presParOf" srcId="{7B0C2D94-F4C5-48A0-9E9D-BDF8324BFBE7}" destId="{1F3809C5-755A-47F5-8133-750DCCEB40AB}" srcOrd="1" destOrd="0" presId="urn:microsoft.com/office/officeart/2005/8/layout/hierarchy1"/>
    <dgm:cxn modelId="{309D7BE1-180F-47E3-AF20-8766EB397B68}" type="presParOf" srcId="{1F3809C5-755A-47F5-8133-750DCCEB40AB}" destId="{6CF38B54-3A5A-4526-9FD9-BA7C682FDE82}" srcOrd="0" destOrd="0" presId="urn:microsoft.com/office/officeart/2005/8/layout/hierarchy1"/>
    <dgm:cxn modelId="{578239E3-FAFA-4E8E-A31C-9E1698D6943E}" type="presParOf" srcId="{1F3809C5-755A-47F5-8133-750DCCEB40AB}" destId="{D4A16398-E2B1-408E-8E7D-F9C674ED8BE4}" srcOrd="1" destOrd="0" presId="urn:microsoft.com/office/officeart/2005/8/layout/hierarchy1"/>
    <dgm:cxn modelId="{CE80E0E2-1104-47E9-9A78-3C47F58E7D65}" type="presParOf" srcId="{D4A16398-E2B1-408E-8E7D-F9C674ED8BE4}" destId="{C666B488-6309-456C-A61D-A7077D70E188}" srcOrd="0" destOrd="0" presId="urn:microsoft.com/office/officeart/2005/8/layout/hierarchy1"/>
    <dgm:cxn modelId="{5628CDED-CA40-419C-B95D-45FC6E21BD05}" type="presParOf" srcId="{C666B488-6309-456C-A61D-A7077D70E188}" destId="{108115DF-52B5-41CF-B233-EB9CC93CB72E}" srcOrd="0" destOrd="0" presId="urn:microsoft.com/office/officeart/2005/8/layout/hierarchy1"/>
    <dgm:cxn modelId="{5892DB4A-55D8-4452-9D53-6BA9512F5CE5}" type="presParOf" srcId="{C666B488-6309-456C-A61D-A7077D70E188}" destId="{7135C76B-9BDD-475F-BFF5-2EDAEDA3DD4A}" srcOrd="1" destOrd="0" presId="urn:microsoft.com/office/officeart/2005/8/layout/hierarchy1"/>
    <dgm:cxn modelId="{45009260-9876-4396-8AE6-7D566D8467ED}" type="presParOf" srcId="{D4A16398-E2B1-408E-8E7D-F9C674ED8BE4}" destId="{74475B7B-F1ED-4128-91EA-E2EF02DEBCDA}" srcOrd="1" destOrd="0" presId="urn:microsoft.com/office/officeart/2005/8/layout/hierarchy1"/>
    <dgm:cxn modelId="{88F81835-845E-4DDA-8B85-CFAB06567BD8}" type="presParOf" srcId="{1F3809C5-755A-47F5-8133-750DCCEB40AB}" destId="{104113AF-0F5B-43F8-969F-8610776BC4B7}" srcOrd="2" destOrd="0" presId="urn:microsoft.com/office/officeart/2005/8/layout/hierarchy1"/>
    <dgm:cxn modelId="{159DD052-A36B-421E-A577-8887B5A10B6C}" type="presParOf" srcId="{1F3809C5-755A-47F5-8133-750DCCEB40AB}" destId="{18BA5353-9588-4C4F-88F4-53A77A4D29EC}" srcOrd="3" destOrd="0" presId="urn:microsoft.com/office/officeart/2005/8/layout/hierarchy1"/>
    <dgm:cxn modelId="{E99E4506-24FE-4828-98F7-D46EFC6E7F81}" type="presParOf" srcId="{18BA5353-9588-4C4F-88F4-53A77A4D29EC}" destId="{D1281E34-2B4A-462E-9886-70095822D094}" srcOrd="0" destOrd="0" presId="urn:microsoft.com/office/officeart/2005/8/layout/hierarchy1"/>
    <dgm:cxn modelId="{A1A161CC-EDDE-4B2D-8BAA-07F1623B9800}" type="presParOf" srcId="{D1281E34-2B4A-462E-9886-70095822D094}" destId="{1D5D58B0-79E4-46A5-AF6E-E1935D11D5A0}" srcOrd="0" destOrd="0" presId="urn:microsoft.com/office/officeart/2005/8/layout/hierarchy1"/>
    <dgm:cxn modelId="{6A960054-FD07-46B7-B808-BAEA402116A9}" type="presParOf" srcId="{D1281E34-2B4A-462E-9886-70095822D094}" destId="{30B14695-1793-4886-A8D7-07CD3E07D416}" srcOrd="1" destOrd="0" presId="urn:microsoft.com/office/officeart/2005/8/layout/hierarchy1"/>
    <dgm:cxn modelId="{D8027C85-6D17-4723-99AA-9572D661427E}" type="presParOf" srcId="{18BA5353-9588-4C4F-88F4-53A77A4D29EC}" destId="{3C121933-ABA4-4438-951C-391C22C8B23B}" srcOrd="1" destOrd="0" presId="urn:microsoft.com/office/officeart/2005/8/layout/hierarchy1"/>
    <dgm:cxn modelId="{04C564BA-1AD1-4C01-B211-941E3524F70D}" type="presParOf" srcId="{1F3809C5-755A-47F5-8133-750DCCEB40AB}" destId="{90C38D75-30A4-4671-9582-2D89563D9638}" srcOrd="4" destOrd="0" presId="urn:microsoft.com/office/officeart/2005/8/layout/hierarchy1"/>
    <dgm:cxn modelId="{2EF8750E-D788-4821-A74D-4689AF98FB64}" type="presParOf" srcId="{1F3809C5-755A-47F5-8133-750DCCEB40AB}" destId="{B8352F86-CF40-433C-9B75-D4088E6A9CBA}" srcOrd="5" destOrd="0" presId="urn:microsoft.com/office/officeart/2005/8/layout/hierarchy1"/>
    <dgm:cxn modelId="{800F19A8-BFBF-4E94-ACEE-75FD0085E2C2}" type="presParOf" srcId="{B8352F86-CF40-433C-9B75-D4088E6A9CBA}" destId="{586346F5-C317-4848-AF1D-FD27D4C5E849}" srcOrd="0" destOrd="0" presId="urn:microsoft.com/office/officeart/2005/8/layout/hierarchy1"/>
    <dgm:cxn modelId="{F2D80BD2-B2A6-4ED7-A872-19F5D996F0A1}" type="presParOf" srcId="{586346F5-C317-4848-AF1D-FD27D4C5E849}" destId="{02154F1A-58C2-434A-BB79-5EF7E7C3B0EE}" srcOrd="0" destOrd="0" presId="urn:microsoft.com/office/officeart/2005/8/layout/hierarchy1"/>
    <dgm:cxn modelId="{9931B75E-7ED3-4A02-9037-6B953013D2B2}" type="presParOf" srcId="{586346F5-C317-4848-AF1D-FD27D4C5E849}" destId="{91CB844A-D6CF-417A-8498-0E36E9C3A7AA}" srcOrd="1" destOrd="0" presId="urn:microsoft.com/office/officeart/2005/8/layout/hierarchy1"/>
    <dgm:cxn modelId="{C1D52B95-9F93-4BA7-AEAD-19C0B2262A8E}" type="presParOf" srcId="{B8352F86-CF40-433C-9B75-D4088E6A9CBA}" destId="{6FEE189D-3FDC-4F7F-B975-F4DCC4C22E19}" srcOrd="1" destOrd="0" presId="urn:microsoft.com/office/officeart/2005/8/layout/hierarchy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5F834354-5C80-4667-9561-0706F7EBA5FD}" type="datetimeFigureOut">
              <a:rPr lang="en-US" smtClean="0"/>
              <a:pPr/>
              <a:t>5/5/2010</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07EFBEE9-AC85-4460-9E95-509C4F58798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D771B27-04CB-4200-8A04-F65D88D4AB98}" type="datetimeFigureOut">
              <a:rPr lang="en-US"/>
              <a:pPr>
                <a:defRPr/>
              </a:pPr>
              <a:t>5/5/2010</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476D940-05FF-4C7E-A8A1-25D614502B80}"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7E91DFD-C29A-4509-A223-5A3394BFF8A1}" type="slidenum">
              <a:rPr lang="en-US">
                <a:cs typeface="Arial" charset="0"/>
              </a:rPr>
              <a:pPr fontAlgn="base">
                <a:spcBef>
                  <a:spcPct val="0"/>
                </a:spcBef>
                <a:spcAft>
                  <a:spcPct val="0"/>
                </a:spcAft>
              </a:pPr>
              <a:t>1</a:t>
            </a:fld>
            <a:endParaRPr lang="en-US" dirty="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549626-4109-4E61-85F7-593B847F5042}" type="slidenum">
              <a:rPr lang="en-US">
                <a:cs typeface="Arial" charset="0"/>
              </a:rPr>
              <a:pPr fontAlgn="base">
                <a:spcBef>
                  <a:spcPct val="0"/>
                </a:spcBef>
                <a:spcAft>
                  <a:spcPct val="0"/>
                </a:spcAft>
              </a:pPr>
              <a:t>10</a:t>
            </a:fld>
            <a:endParaRPr lang="en-US" dirty="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500" dirty="0" smtClean="0"/>
              <a:t>Managers have to make numerous decisions</a:t>
            </a:r>
          </a:p>
          <a:p>
            <a:pPr>
              <a:spcBef>
                <a:spcPct val="0"/>
              </a:spcBef>
            </a:pPr>
            <a:endParaRPr lang="en-US" sz="1500" dirty="0" smtClean="0"/>
          </a:p>
          <a:p>
            <a:pPr>
              <a:spcBef>
                <a:spcPct val="0"/>
              </a:spcBef>
            </a:pPr>
            <a:r>
              <a:rPr lang="en-US" sz="1500" dirty="0" smtClean="0"/>
              <a:t>Stages of Managerial decision Making:</a:t>
            </a:r>
          </a:p>
          <a:p>
            <a:pPr>
              <a:spcBef>
                <a:spcPct val="0"/>
              </a:spcBef>
            </a:pPr>
            <a:r>
              <a:rPr lang="en-US" sz="1500" dirty="0" smtClean="0"/>
              <a:t>Identifying Problem</a:t>
            </a:r>
          </a:p>
          <a:p>
            <a:pPr>
              <a:spcBef>
                <a:spcPct val="0"/>
              </a:spcBef>
            </a:pPr>
            <a:r>
              <a:rPr lang="en-US" sz="1500" dirty="0" smtClean="0"/>
              <a:t>Generating alternative solutions</a:t>
            </a:r>
          </a:p>
          <a:p>
            <a:pPr>
              <a:spcBef>
                <a:spcPct val="0"/>
              </a:spcBef>
            </a:pPr>
            <a:r>
              <a:rPr lang="en-US" sz="1500" dirty="0" smtClean="0"/>
              <a:t>Evaluating Alternatives</a:t>
            </a:r>
          </a:p>
          <a:p>
            <a:pPr>
              <a:spcBef>
                <a:spcPct val="0"/>
              </a:spcBef>
            </a:pPr>
            <a:r>
              <a:rPr lang="en-US" sz="1500" dirty="0" smtClean="0"/>
              <a:t>Making the choice</a:t>
            </a:r>
          </a:p>
          <a:p>
            <a:pPr>
              <a:spcBef>
                <a:spcPct val="0"/>
              </a:spcBef>
            </a:pPr>
            <a:r>
              <a:rPr lang="en-US" sz="1500" dirty="0" smtClean="0"/>
              <a:t>Implementing the decision</a:t>
            </a:r>
          </a:p>
          <a:p>
            <a:pPr>
              <a:spcBef>
                <a:spcPct val="0"/>
              </a:spcBef>
            </a:pPr>
            <a:r>
              <a:rPr lang="en-US" sz="1500" dirty="0" smtClean="0"/>
              <a:t>Evaluating the decision</a:t>
            </a:r>
          </a:p>
          <a:p>
            <a:pPr>
              <a:spcBef>
                <a:spcPct val="0"/>
              </a:spcBef>
            </a:pPr>
            <a:endParaRPr lang="en-US" sz="1500" dirty="0" smtClean="0"/>
          </a:p>
          <a:p>
            <a:pPr>
              <a:spcBef>
                <a:spcPct val="0"/>
              </a:spcBef>
            </a:pPr>
            <a:r>
              <a:rPr lang="en-US" sz="1500" dirty="0" smtClean="0"/>
              <a:t>Using these stages will help managers make more efficient decisions</a:t>
            </a:r>
          </a:p>
          <a:p>
            <a:pPr>
              <a:spcBef>
                <a:spcPct val="0"/>
              </a:spcBef>
            </a:pPr>
            <a:endParaRPr lang="en-US" sz="1500" dirty="0" smtClean="0"/>
          </a:p>
          <a:p>
            <a:pPr>
              <a:spcBef>
                <a:spcPct val="0"/>
              </a:spcBef>
            </a:pPr>
            <a:endParaRPr lang="en-US" sz="150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TextEdit="1"/>
          </p:cNvSpPr>
          <p:nvPr>
            <p:ph type="sldImg"/>
          </p:nvPr>
        </p:nvSpPr>
        <p:spPr bwMode="auto">
          <a:noFill/>
          <a:ln>
            <a:solidFill>
              <a:srgbClr val="000000"/>
            </a:solidFill>
            <a:miter lim="800000"/>
            <a:headEnd/>
            <a:tailEnd/>
          </a:ln>
        </p:spPr>
      </p:sp>
      <p:sp>
        <p:nvSpPr>
          <p:cNvPr id="37890"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500" dirty="0" smtClean="0"/>
          </a:p>
          <a:p>
            <a:pPr>
              <a:spcBef>
                <a:spcPct val="0"/>
              </a:spcBef>
            </a:pPr>
            <a:endParaRPr lang="en-US" sz="150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Quote from beginning of chapter 3</a:t>
            </a:r>
          </a:p>
          <a:p>
            <a:pPr>
              <a:spcBef>
                <a:spcPct val="0"/>
              </a:spcBef>
            </a:pPr>
            <a:r>
              <a:rPr lang="en-US" dirty="0" smtClean="0"/>
              <a:t>Summarizes this mgmt process of managerial decision making</a:t>
            </a:r>
          </a:p>
          <a:p>
            <a:pPr>
              <a:spcBef>
                <a:spcPct val="0"/>
              </a:spcBef>
            </a:pPr>
            <a:r>
              <a:rPr lang="en-US" dirty="0" smtClean="0"/>
              <a:t>Managers will face various decisions: Lack of structure, uncertainty, and conflict can influence these decisions</a:t>
            </a:r>
          </a:p>
          <a:p>
            <a:pPr>
              <a:spcBef>
                <a:spcPct val="0"/>
              </a:spcBef>
            </a:pPr>
            <a:r>
              <a:rPr lang="en-US" dirty="0" smtClean="0"/>
              <a:t>Managers ultimate goal is to make  effective decisions that will benefit their subordinates</a:t>
            </a:r>
          </a:p>
          <a:p>
            <a:pPr>
              <a:spcBef>
                <a:spcPct val="0"/>
              </a:spcBef>
            </a:pPr>
            <a:endParaRPr lang="en-US" dirty="0" smtClean="0"/>
          </a:p>
          <a:p>
            <a:pPr>
              <a:spcBef>
                <a:spcPct val="0"/>
              </a:spcBef>
            </a:pPr>
            <a:endParaRPr lang="en-US" dirty="0" smtClean="0"/>
          </a:p>
          <a:p>
            <a:pPr>
              <a:spcBef>
                <a:spcPct val="0"/>
              </a:spcBef>
            </a:pPr>
            <a:endParaRPr lang="en-US" dirty="0"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63EB9B-CE2F-4D1B-A7B2-4DF8B1733F90}" type="slidenum">
              <a:rPr lang="en-US"/>
              <a:pPr fontAlgn="base">
                <a:spcBef>
                  <a:spcPct val="0"/>
                </a:spcBef>
                <a:spcAft>
                  <a:spcPct val="0"/>
                </a:spcAft>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5AEED5-8682-4DA1-85D9-52EB32255E3B}" type="slidenum">
              <a:rPr lang="en-US">
                <a:cs typeface="Arial" charset="0"/>
              </a:rPr>
              <a:pPr fontAlgn="base">
                <a:spcBef>
                  <a:spcPct val="0"/>
                </a:spcBef>
                <a:spcAft>
                  <a:spcPct val="0"/>
                </a:spcAft>
              </a:pPr>
              <a:t>14</a:t>
            </a:fld>
            <a:endParaRPr lang="en-US" dirty="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500" dirty="0" smtClean="0"/>
              <a:t>Dr. Patti made choice to not lecture and have students present. Was this an optimized choice?</a:t>
            </a:r>
          </a:p>
          <a:p>
            <a:pPr>
              <a:spcBef>
                <a:spcPct val="0"/>
              </a:spcBef>
            </a:pPr>
            <a:r>
              <a:rPr lang="en-US" sz="1500" dirty="0" smtClean="0"/>
              <a:t>Did I learn more by being thrown into the material rather than having it lectured to me? Am I more likely to listen to classmates talk than a professor?</a:t>
            </a:r>
          </a:p>
          <a:p>
            <a:pPr>
              <a:spcBef>
                <a:spcPct val="0"/>
              </a:spcBef>
            </a:pPr>
            <a:r>
              <a:rPr lang="en-US" sz="1500" dirty="0" smtClean="0"/>
              <a:t>Dr. Patti was dedicated to her decision and worked hard to see us succeed – returned slides that needed work, answered questions about projects, worked with students who had issues arise, etc.</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500" dirty="0" smtClean="0"/>
              <a:t>A single manager can make a decision alone, but as a group, we were forced to examine alternative solutions and decide on courses of action together. Dr. Patti therefore helped us improve our communication skills, both within our group and publicly, and helped us understand the importance of working together</a:t>
            </a:r>
          </a:p>
          <a:p>
            <a:pPr>
              <a:spcBef>
                <a:spcPct val="0"/>
              </a:spcBef>
            </a:pPr>
            <a:endParaRPr lang="en-US" sz="1500" dirty="0" smtClean="0"/>
          </a:p>
          <a:p>
            <a:pPr>
              <a:spcBef>
                <a:spcPct val="0"/>
              </a:spcBef>
            </a:pPr>
            <a:endParaRPr lang="en-US" sz="150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z="1500" dirty="0" smtClean="0"/>
              <a:t>Everyone is doing the same thing … but we want to do it differently</a:t>
            </a:r>
          </a:p>
          <a:p>
            <a:pPr>
              <a:spcBef>
                <a:spcPct val="0"/>
              </a:spcBef>
              <a:buFontTx/>
              <a:buChar char="-"/>
            </a:pPr>
            <a:r>
              <a:rPr lang="en-US" sz="1500" dirty="0" smtClean="0"/>
              <a:t> If we fail, we fail the class, who won’t learn what we were supposed to teach</a:t>
            </a:r>
          </a:p>
          <a:p>
            <a:pPr>
              <a:spcBef>
                <a:spcPct val="0"/>
              </a:spcBef>
              <a:buFontTx/>
              <a:buChar char="-"/>
            </a:pPr>
            <a:r>
              <a:rPr lang="en-US" sz="1500" dirty="0" smtClean="0"/>
              <a:t> We’re all in this together, all in the same boat</a:t>
            </a:r>
          </a:p>
          <a:p>
            <a:pPr>
              <a:spcBef>
                <a:spcPct val="0"/>
              </a:spcBef>
              <a:buFontTx/>
              <a:buChar char="-"/>
            </a:pPr>
            <a:endParaRPr lang="en-US" sz="150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0DD84F-74B2-4263-B8DA-056C0B8BACD1}" type="slidenum">
              <a:rPr lang="en-US">
                <a:cs typeface="Arial" charset="0"/>
              </a:rPr>
              <a:pPr fontAlgn="base">
                <a:spcBef>
                  <a:spcPct val="0"/>
                </a:spcBef>
                <a:spcAft>
                  <a:spcPct val="0"/>
                </a:spcAft>
              </a:pPr>
              <a:t>18</a:t>
            </a:fld>
            <a:endParaRPr lang="en-US" dirty="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EE883C-FDA8-429C-B1CC-DBC52E7AA0E0}" type="slidenum">
              <a:rPr lang="en-US">
                <a:cs typeface="Arial" charset="0"/>
              </a:rPr>
              <a:pPr fontAlgn="base">
                <a:spcBef>
                  <a:spcPct val="0"/>
                </a:spcBef>
                <a:spcAft>
                  <a:spcPct val="0"/>
                </a:spcAft>
              </a:pPr>
              <a:t>19</a:t>
            </a:fld>
            <a:endParaRPr lang="en-US" dirty="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0755D1-C54E-43DA-89A7-DB5ADB94D295}" type="slidenum">
              <a:rPr lang="en-US">
                <a:cs typeface="Arial" charset="0"/>
              </a:rPr>
              <a:pPr fontAlgn="base">
                <a:spcBef>
                  <a:spcPct val="0"/>
                </a:spcBef>
                <a:spcAft>
                  <a:spcPct val="0"/>
                </a:spcAft>
              </a:pPr>
              <a:t>2</a:t>
            </a:fld>
            <a:endParaRPr lang="en-US" dirty="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One of the standout processes that stayed with me throughout the course was what we had established during the first couple of weeks of class.</a:t>
            </a:r>
          </a:p>
          <a:p>
            <a:pPr>
              <a:spcBef>
                <a:spcPct val="0"/>
              </a:spcBef>
            </a:pPr>
            <a:endParaRPr lang="en-US" dirty="0" smtClean="0"/>
          </a:p>
          <a:p>
            <a:pPr>
              <a:spcBef>
                <a:spcPct val="0"/>
              </a:spcBef>
            </a:pPr>
            <a:r>
              <a:rPr lang="en-US" dirty="0" smtClean="0"/>
              <a:t>The vision and mission was best explained when an example of JFK to NASAA was given by Dr. Patti.  The Vision would be to put the 1</a:t>
            </a:r>
            <a:r>
              <a:rPr lang="en-US" baseline="30000" dirty="0" smtClean="0"/>
              <a:t>st</a:t>
            </a:r>
            <a:r>
              <a:rPr lang="en-US" dirty="0" smtClean="0"/>
              <a:t> man on the moon and the mission would be to beat the Russians.</a:t>
            </a:r>
          </a:p>
          <a:p>
            <a:pPr>
              <a:spcBef>
                <a:spcPct val="0"/>
              </a:spcBef>
            </a:pPr>
            <a:endParaRPr lang="en-US" dirty="0" smtClean="0"/>
          </a:p>
          <a:p>
            <a:pPr>
              <a:spcBef>
                <a:spcPct val="0"/>
              </a:spcBef>
            </a:pPr>
            <a:r>
              <a:rPr lang="en-US" dirty="0" smtClean="0"/>
              <a:t>The vision and mission of our class is:</a:t>
            </a:r>
          </a:p>
          <a:p>
            <a:pPr>
              <a:spcBef>
                <a:spcPct val="0"/>
              </a:spcBef>
            </a:pPr>
            <a:endParaRPr lang="en-US" dirty="0" smtClean="0"/>
          </a:p>
          <a:p>
            <a:pPr>
              <a:spcBef>
                <a:spcPct val="0"/>
              </a:spcBef>
            </a:pPr>
            <a:r>
              <a:rPr lang="en-US" dirty="0" smtClean="0"/>
              <a:t>Vision -  Our vision is to be a manager of the future.</a:t>
            </a:r>
          </a:p>
          <a:p>
            <a:pPr>
              <a:spcBef>
                <a:spcPct val="0"/>
              </a:spcBef>
            </a:pPr>
            <a:endParaRPr lang="en-US" dirty="0" smtClean="0"/>
          </a:p>
          <a:p>
            <a:pPr>
              <a:spcBef>
                <a:spcPct val="0"/>
              </a:spcBef>
            </a:pPr>
            <a:r>
              <a:rPr lang="en-US" dirty="0" smtClean="0"/>
              <a:t>Our mission was to become</a:t>
            </a:r>
          </a:p>
          <a:p>
            <a:pPr marL="0" lvl="3">
              <a:spcBef>
                <a:spcPct val="0"/>
              </a:spcBef>
            </a:pPr>
            <a:r>
              <a:rPr lang="en-US" dirty="0" smtClean="0"/>
              <a:t>	-  Understanding and familiarizing with conceptual and practical issues involved in management of individuals and groups</a:t>
            </a:r>
          </a:p>
          <a:p>
            <a:pPr>
              <a:spcBef>
                <a:spcPct val="0"/>
              </a:spcBef>
            </a:pPr>
            <a:r>
              <a:rPr lang="en-US" dirty="0" smtClean="0"/>
              <a:t>		-We built our understanding and became familiar with these issues by studying the textbook and working on our individual and 	group projects.</a:t>
            </a:r>
          </a:p>
          <a:p>
            <a:pPr>
              <a:spcBef>
                <a:spcPct val="0"/>
              </a:spcBef>
            </a:pPr>
            <a:r>
              <a:rPr lang="en-US" dirty="0" smtClean="0"/>
              <a:t>	-  Build diagnostic skills for understanding how management processes affect organizational behavior.</a:t>
            </a:r>
          </a:p>
          <a:p>
            <a:pPr>
              <a:spcBef>
                <a:spcPct val="0"/>
              </a:spcBef>
            </a:pPr>
            <a:r>
              <a:rPr lang="en-US" dirty="0" smtClean="0"/>
              <a:t>		-  We were able to learn this by the various models Dr. Patti had taught us.</a:t>
            </a:r>
          </a:p>
          <a:p>
            <a:pPr>
              <a:spcBef>
                <a:spcPct val="0"/>
              </a:spcBef>
            </a:pPr>
            <a:r>
              <a:rPr lang="en-US" dirty="0" smtClean="0"/>
              <a:t>			i.e.	Simple Business Model – which in essence taught us that the way you wire things creates certain 	behaviors which then create results.</a:t>
            </a:r>
            <a:br>
              <a:rPr lang="en-US" dirty="0" smtClean="0"/>
            </a:br>
            <a:r>
              <a:rPr lang="en-US" dirty="0" smtClean="0"/>
              <a:t>	- To build communication skills, analysis and problem solving.</a:t>
            </a:r>
          </a:p>
          <a:p>
            <a:pPr>
              <a:spcBef>
                <a:spcPct val="0"/>
              </a:spcBef>
            </a:pPr>
            <a:r>
              <a:rPr lang="en-US" dirty="0" smtClean="0"/>
              <a:t>		-  Our written skills in communication were consistently improving as we wrote our individual and group papers and with a firm foundation laid by the textbook and the teaching of Dr. Patti we were able to generate various analyses and problem solving techniques. </a:t>
            </a:r>
            <a:br>
              <a:rPr lang="en-US" dirty="0" smtClean="0"/>
            </a:br>
            <a:r>
              <a:rPr lang="en-US" dirty="0" smtClean="0"/>
              <a:t>	- To understand specific challenges facing management in a diverse and global economy.</a:t>
            </a:r>
          </a:p>
          <a:p>
            <a:pPr>
              <a:spcBef>
                <a:spcPct val="0"/>
              </a:spcBef>
            </a:pPr>
            <a:r>
              <a:rPr lang="en-US" dirty="0" smtClean="0"/>
              <a:t>		-  This is relevant to our final project.  We had to face challenges such as working with a group which was 4 times the size of any group we’ve worked with in this class and we also had to execute this project within a week.  Not only was that a challenge but to work with 19 different personalities from all over the globe gave us all a great learning experience on how to work effectively with a large and diverse organization.</a:t>
            </a:r>
          </a:p>
          <a:p>
            <a:pPr>
              <a:spcBef>
                <a:spcPct val="0"/>
              </a:spcBef>
            </a:pPr>
            <a:endParaRPr lang="en-US" dirty="0" smtClean="0"/>
          </a:p>
          <a:p>
            <a:pPr>
              <a:spcBef>
                <a:spcPct val="0"/>
              </a:spcBef>
            </a:pPr>
            <a:r>
              <a:rPr lang="en-US" dirty="0" smtClean="0"/>
              <a:t/>
            </a:r>
            <a:br>
              <a:rPr lang="en-US" dirty="0" smtClean="0"/>
            </a:br>
            <a:endParaRPr lang="en-US" dirty="0" smtClean="0"/>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6A41C7-817C-43E1-A468-D9ECB0F799F6}" type="slidenum">
              <a:rPr lang="en-US">
                <a:cs typeface="Arial" charset="0"/>
              </a:rPr>
              <a:pPr fontAlgn="base">
                <a:spcBef>
                  <a:spcPct val="0"/>
                </a:spcBef>
                <a:spcAft>
                  <a:spcPct val="0"/>
                </a:spcAft>
              </a:pPr>
              <a:t>20</a:t>
            </a:fld>
            <a:endParaRPr lang="en-US" dirty="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In order to deliver strategic value I feel it is important to have a strong foundation.  A foundation of an organization that wants to deliver strategic value should begin with a vision and a mission.  I am have set a vision and a mission personally.  My vision is to be a successful researcher and to be one of the best managers in the company.</a:t>
            </a:r>
          </a:p>
          <a:p>
            <a:pPr>
              <a:spcBef>
                <a:spcPct val="0"/>
              </a:spcBef>
            </a:pPr>
            <a:r>
              <a:rPr lang="en-US" dirty="0" smtClean="0"/>
              <a:t>My mission is to become a manager.</a:t>
            </a:r>
          </a:p>
          <a:p>
            <a:pPr>
              <a:spcBef>
                <a:spcPct val="0"/>
              </a:spcBef>
            </a:pPr>
            <a:endParaRPr lang="en-US" dirty="0" smtClean="0"/>
          </a:p>
          <a:p>
            <a:pPr>
              <a:spcBef>
                <a:spcPct val="0"/>
              </a:spcBef>
            </a:pPr>
            <a:r>
              <a:rPr lang="en-US" dirty="0" smtClean="0"/>
              <a:t>While working on our group projects it was very important to identify the vision and mission of the corporation we chose in order to correct the areas which are wrong.  Sometimes organizations go off tangent and lose sight of their vision and or mission.  A great way to reassess such an issue is by going back to the vision and mission to get the organization back on track.</a:t>
            </a:r>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A53F10D-CC48-442D-8CD5-BBFB6FD93A2B}" type="slidenum">
              <a:rPr lang="en-US">
                <a:cs typeface="Arial" charset="0"/>
              </a:rPr>
              <a:pPr fontAlgn="base">
                <a:spcBef>
                  <a:spcPct val="0"/>
                </a:spcBef>
                <a:spcAft>
                  <a:spcPct val="0"/>
                </a:spcAft>
              </a:pPr>
              <a:t>21</a:t>
            </a:fld>
            <a:endParaRPr lang="en-US" dirty="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69EE87-A23F-4DB2-9B09-D5AE8147A0DA}" type="slidenum">
              <a:rPr lang="en-US">
                <a:cs typeface="Arial" charset="0"/>
              </a:rPr>
              <a:pPr fontAlgn="base">
                <a:spcBef>
                  <a:spcPct val="0"/>
                </a:spcBef>
                <a:spcAft>
                  <a:spcPct val="0"/>
                </a:spcAft>
              </a:pPr>
              <a:t>22</a:t>
            </a:fld>
            <a:endParaRPr lang="en-US" dirty="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ea typeface="ＭＳ Ｐゴシック"/>
                <a:cs typeface="ＭＳ Ｐゴシック"/>
              </a:rPr>
              <a:t>A discussion that will stick with me through my business career is the chart that we made breaking down historical moments that affected businesses worldwide.  The Chart explains historical moments that affected how businesses adapted to changes.  For any business to succeed it needs to be able to adapt to the changing moments.  From start of class to the very end Dr. Patti has brought current event situations and how it effects us now and it could effect us individually or in the future which has taught each one of us that we need to be able to adapt to changes around us to succeed and that we can learn from our past and their determinations to succeed.  Best example: “JFK Moon Speech comparing to Obama’s speech to go to Mars”  </a:t>
            </a:r>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6CA0B5-49EF-44B2-A7AB-458968455C76}" type="slidenum">
              <a:rPr lang="en-US">
                <a:cs typeface="Arial" charset="0"/>
              </a:rPr>
              <a:pPr fontAlgn="base">
                <a:spcBef>
                  <a:spcPct val="0"/>
                </a:spcBef>
                <a:spcAft>
                  <a:spcPct val="0"/>
                </a:spcAft>
              </a:pPr>
              <a:t>23</a:t>
            </a:fld>
            <a:endParaRPr lang="en-US" dirty="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ea typeface="ＭＳ Ｐゴシック"/>
                <a:cs typeface="ＭＳ Ｐゴシック"/>
              </a:rPr>
              <a:t>Group:</a:t>
            </a:r>
          </a:p>
          <a:p>
            <a:pPr>
              <a:spcBef>
                <a:spcPct val="0"/>
              </a:spcBef>
            </a:pPr>
            <a:r>
              <a:rPr lang="en-US" dirty="0" smtClean="0">
                <a:ea typeface="ＭＳ Ｐゴシック"/>
                <a:cs typeface="ＭＳ Ｐゴシック"/>
              </a:rPr>
              <a:t>Our group presentations allowed us to work together as a team to identify how events affected businesses from cable wars to brake problems with Toyota.   During my group project, members in my group quickly were able to work around situation where other members in our group dealt with personal matters.  </a:t>
            </a:r>
          </a:p>
          <a:p>
            <a:pPr>
              <a:spcBef>
                <a:spcPct val="0"/>
              </a:spcBef>
            </a:pPr>
            <a:endParaRPr lang="en-US" dirty="0" smtClean="0">
              <a:ea typeface="ＭＳ Ｐゴシック"/>
              <a:cs typeface="ＭＳ Ｐゴシック"/>
            </a:endParaRPr>
          </a:p>
          <a:p>
            <a:pPr>
              <a:spcBef>
                <a:spcPct val="0"/>
              </a:spcBef>
            </a:pPr>
            <a:r>
              <a:rPr lang="en-US" dirty="0" smtClean="0">
                <a:ea typeface="ＭＳ Ｐゴシック"/>
                <a:cs typeface="ＭＳ Ｐゴシック"/>
              </a:rPr>
              <a:t>Individuals:</a:t>
            </a:r>
          </a:p>
          <a:p>
            <a:pPr>
              <a:spcBef>
                <a:spcPct val="0"/>
              </a:spcBef>
            </a:pPr>
            <a:r>
              <a:rPr lang="en-US" dirty="0" smtClean="0">
                <a:ea typeface="ＭＳ Ｐゴシック"/>
                <a:cs typeface="ＭＳ Ｐゴシック"/>
              </a:rPr>
              <a:t>Through this past semester, there has been changes to the online marketing field from Facebook’s universal “like” button.  For me to understand all the changes and to get the experience I took a non-paid internship with online social community to learn all the changes in the social online marketing field.  Sometimes it is needed for me to think outside of the box to be able to adapt to changes.  All of the students in this class, has been effected from outside situations especially the government budget shortfalls.      </a:t>
            </a:r>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A4356F-23B8-432E-9222-94AD2723CD94}" type="slidenum">
              <a:rPr lang="en-US">
                <a:cs typeface="Arial" charset="0"/>
              </a:rPr>
              <a:pPr fontAlgn="base">
                <a:spcBef>
                  <a:spcPct val="0"/>
                </a:spcBef>
                <a:spcAft>
                  <a:spcPct val="0"/>
                </a:spcAft>
              </a:pPr>
              <a:t>24</a:t>
            </a:fld>
            <a:endParaRPr lang="en-US" dirty="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415B23-A6FB-4FCC-8372-674C91C679F7}" type="slidenum">
              <a:rPr lang="en-US">
                <a:cs typeface="Arial" charset="0"/>
              </a:rPr>
              <a:pPr fontAlgn="base">
                <a:spcBef>
                  <a:spcPct val="0"/>
                </a:spcBef>
                <a:spcAft>
                  <a:spcPct val="0"/>
                </a:spcAft>
              </a:pPr>
              <a:t>25</a:t>
            </a:fld>
            <a:endParaRPr lang="en-US" dirty="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Purpose of a plan – create a desired goal.</a:t>
            </a:r>
          </a:p>
          <a:p>
            <a:pPr>
              <a:spcBef>
                <a:spcPct val="0"/>
              </a:spcBef>
            </a:pPr>
            <a:r>
              <a:rPr lang="en-US" dirty="0" smtClean="0"/>
              <a:t>After setting up a plan, following a code of ethics is important in order to maintain that plan. </a:t>
            </a:r>
          </a:p>
          <a:p>
            <a:pPr>
              <a:spcBef>
                <a:spcPct val="0"/>
              </a:spcBef>
            </a:pPr>
            <a:r>
              <a:rPr lang="en-US" dirty="0" smtClean="0"/>
              <a:t>Maintaining a plan will help avoid mistakes and unethical choices.</a:t>
            </a:r>
          </a:p>
          <a:p>
            <a:pPr>
              <a:spcBef>
                <a:spcPct val="0"/>
              </a:spcBef>
            </a:pPr>
            <a:endParaRPr lang="en-US" dirty="0" smtClean="0"/>
          </a:p>
          <a:p>
            <a:pPr>
              <a:spcBef>
                <a:spcPct val="0"/>
              </a:spcBef>
            </a:pPr>
            <a:endParaRPr lang="en-US" dirty="0" smtClean="0"/>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71D115-C046-4B3E-B35C-D5D931CEEF86}" type="slidenum">
              <a:rPr lang="en-US">
                <a:cs typeface="Arial" charset="0"/>
              </a:rPr>
              <a:pPr fontAlgn="base">
                <a:spcBef>
                  <a:spcPct val="0"/>
                </a:spcBef>
                <a:spcAft>
                  <a:spcPct val="0"/>
                </a:spcAft>
              </a:pPr>
              <a:t>26</a:t>
            </a:fld>
            <a:endParaRPr lang="en-US" dirty="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Our plan/desired goal was to work together in a group to give a presentation on a company.</a:t>
            </a:r>
          </a:p>
          <a:p>
            <a:pPr>
              <a:spcBef>
                <a:spcPct val="0"/>
              </a:spcBef>
            </a:pPr>
            <a:r>
              <a:rPr lang="en-US" dirty="0" smtClean="0"/>
              <a:t>After setting up our group, we had to make sure we were ethical.  We consistently communicated, made sure no one lacked off, completed project on time, and had one person complete the group paper and power point presentation. All of this had to be planned. </a:t>
            </a:r>
          </a:p>
          <a:p>
            <a:pPr>
              <a:spcBef>
                <a:spcPct val="0"/>
              </a:spcBef>
            </a:pPr>
            <a:endParaRPr lang="en-US" dirty="0" smtClean="0"/>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9A878F-2596-4BAD-8089-64507938C517}" type="slidenum">
              <a:rPr lang="en-US">
                <a:cs typeface="Arial" charset="0"/>
              </a:rPr>
              <a:pPr fontAlgn="base">
                <a:spcBef>
                  <a:spcPct val="0"/>
                </a:spcBef>
                <a:spcAft>
                  <a:spcPct val="0"/>
                </a:spcAft>
              </a:pPr>
              <a:t>27</a:t>
            </a:fld>
            <a:endParaRPr lang="en-US" dirty="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How I was affected – Learned the importance of teamwork. Realized that group project couldn’t be complete without the whole group doing their part of our plan.</a:t>
            </a:r>
          </a:p>
          <a:p>
            <a:pPr>
              <a:spcBef>
                <a:spcPct val="0"/>
              </a:spcBef>
            </a:pPr>
            <a:endParaRPr lang="en-US" dirty="0" smtClean="0"/>
          </a:p>
          <a:p>
            <a:pPr>
              <a:spcBef>
                <a:spcPct val="0"/>
              </a:spcBef>
            </a:pPr>
            <a:r>
              <a:rPr lang="en-US" dirty="0" smtClean="0"/>
              <a:t>How group was affected – Each group consisted of diverse students. All had to work together in group presentations and be ethical. What’s ethical and correct for one person could be wrong and unethical for another person.  </a:t>
            </a:r>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967B80-82AD-4ABE-9F44-CC0B4AA8FA06}" type="slidenum">
              <a:rPr lang="en-US">
                <a:cs typeface="Arial" charset="0"/>
              </a:rPr>
              <a:pPr fontAlgn="base">
                <a:spcBef>
                  <a:spcPct val="0"/>
                </a:spcBef>
                <a:spcAft>
                  <a:spcPct val="0"/>
                </a:spcAft>
              </a:pPr>
              <a:t>28</a:t>
            </a:fld>
            <a:endParaRPr lang="en-US" dirty="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FF794C-6B70-4394-B09C-62674B71F547}" type="slidenum">
              <a:rPr lang="en-US">
                <a:cs typeface="Arial" charset="0"/>
              </a:rPr>
              <a:pPr fontAlgn="base">
                <a:spcBef>
                  <a:spcPct val="0"/>
                </a:spcBef>
                <a:spcAft>
                  <a:spcPct val="0"/>
                </a:spcAft>
              </a:pPr>
              <a:t>29</a:t>
            </a:fld>
            <a:endParaRPr lang="en-US" dirty="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60FABF-EDA8-4C95-ABE9-D0AD8BA94251}" type="slidenum">
              <a:rPr lang="en-US">
                <a:cs typeface="Arial" charset="0"/>
              </a:rPr>
              <a:pPr fontAlgn="base">
                <a:spcBef>
                  <a:spcPct val="0"/>
                </a:spcBef>
                <a:spcAft>
                  <a:spcPct val="0"/>
                </a:spcAft>
              </a:pPr>
              <a:t>3</a:t>
            </a:fld>
            <a:endParaRPr lang="en-US" dirty="0">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248487-2D2E-461E-A436-0EB433312504}" type="slidenum">
              <a:rPr lang="en-US">
                <a:cs typeface="Arial" charset="0"/>
              </a:rPr>
              <a:pPr fontAlgn="base">
                <a:spcBef>
                  <a:spcPct val="0"/>
                </a:spcBef>
                <a:spcAft>
                  <a:spcPct val="0"/>
                </a:spcAft>
              </a:pPr>
              <a:t>30</a:t>
            </a:fld>
            <a:endParaRPr lang="en-US" dirty="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DCB0E9-6546-4523-9C3E-8C9CE401245A}" type="slidenum">
              <a:rPr lang="en-US">
                <a:cs typeface="Arial" charset="0"/>
              </a:rPr>
              <a:pPr fontAlgn="base">
                <a:spcBef>
                  <a:spcPct val="0"/>
                </a:spcBef>
                <a:spcAft>
                  <a:spcPct val="0"/>
                </a:spcAft>
              </a:pPr>
              <a:t>31</a:t>
            </a:fld>
            <a:endParaRPr lang="en-US" dirty="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4507D6-31C9-4666-A9BA-71B390D82D90}" type="slidenum">
              <a:rPr lang="en-US">
                <a:cs typeface="Arial" charset="0"/>
              </a:rPr>
              <a:pPr fontAlgn="base">
                <a:spcBef>
                  <a:spcPct val="0"/>
                </a:spcBef>
                <a:spcAft>
                  <a:spcPct val="0"/>
                </a:spcAft>
              </a:pPr>
              <a:t>32</a:t>
            </a:fld>
            <a:endParaRPr lang="en-US" dirty="0">
              <a:cs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70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CC0CFF-EB74-46AE-9A40-D83F51B5E2B7}" type="slidenum">
              <a:rPr lang="en-US">
                <a:cs typeface="Arial" charset="0"/>
              </a:rPr>
              <a:pPr fontAlgn="base">
                <a:spcBef>
                  <a:spcPct val="0"/>
                </a:spcBef>
                <a:spcAft>
                  <a:spcPct val="0"/>
                </a:spcAft>
              </a:pPr>
              <a:t>33</a:t>
            </a:fld>
            <a:endParaRPr lang="en-US" dirty="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F26DE1-7D3F-4CA2-A11C-9D4D27E1A44A}" type="slidenum">
              <a:rPr lang="en-US">
                <a:cs typeface="Arial" charset="0"/>
              </a:rPr>
              <a:pPr fontAlgn="base">
                <a:spcBef>
                  <a:spcPct val="0"/>
                </a:spcBef>
                <a:spcAft>
                  <a:spcPct val="0"/>
                </a:spcAft>
              </a:pPr>
              <a:t>34</a:t>
            </a:fld>
            <a:endParaRPr lang="en-US" dirty="0">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11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3CB99B-5811-4101-B689-9AF199FD68AE}" type="slidenum">
              <a:rPr lang="en-US">
                <a:cs typeface="Arial" charset="0"/>
              </a:rPr>
              <a:pPr fontAlgn="base">
                <a:spcBef>
                  <a:spcPct val="0"/>
                </a:spcBef>
                <a:spcAft>
                  <a:spcPct val="0"/>
                </a:spcAft>
              </a:pPr>
              <a:t>35</a:t>
            </a:fld>
            <a:endParaRPr lang="en-US" dirty="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931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732C11-8CA8-42F7-9E29-7312E3628DFE}" type="slidenum">
              <a:rPr lang="en-US">
                <a:cs typeface="Arial" charset="0"/>
              </a:rPr>
              <a:pPr fontAlgn="base">
                <a:spcBef>
                  <a:spcPct val="0"/>
                </a:spcBef>
                <a:spcAft>
                  <a:spcPct val="0"/>
                </a:spcAft>
              </a:pPr>
              <a:t>36</a:t>
            </a:fld>
            <a:endParaRPr lang="en-US" dirty="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034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879783-4462-4BA7-98FE-3C747A83463E}" type="slidenum">
              <a:rPr lang="en-US">
                <a:cs typeface="Arial" charset="0"/>
              </a:rPr>
              <a:pPr fontAlgn="base">
                <a:spcBef>
                  <a:spcPct val="0"/>
                </a:spcBef>
                <a:spcAft>
                  <a:spcPct val="0"/>
                </a:spcAft>
              </a:pPr>
              <a:t>37</a:t>
            </a:fld>
            <a:endParaRPr lang="en-US" dirty="0">
              <a:cs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075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2926DA-6A28-48B4-9085-82376781278B}" type="slidenum">
              <a:rPr lang="en-US">
                <a:cs typeface="Arial" charset="0"/>
              </a:rPr>
              <a:pPr fontAlgn="base">
                <a:spcBef>
                  <a:spcPct val="0"/>
                </a:spcBef>
                <a:spcAft>
                  <a:spcPct val="0"/>
                </a:spcAft>
              </a:pPr>
              <a:t>38</a:t>
            </a:fld>
            <a:endParaRPr lang="en-US" dirty="0">
              <a:cs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p:spPr>
      </p:sp>
      <p:sp>
        <p:nvSpPr>
          <p:cNvPr id="1095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095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9C88FE-7CE6-48C7-8284-2DD665176C34}" type="slidenum">
              <a:rPr lang="en-US">
                <a:cs typeface="Arial" charset="0"/>
              </a:rPr>
              <a:pPr fontAlgn="base">
                <a:spcBef>
                  <a:spcPct val="0"/>
                </a:spcBef>
                <a:spcAft>
                  <a:spcPct val="0"/>
                </a:spcAft>
              </a:pPr>
              <a:t>39</a:t>
            </a:fld>
            <a:endParaRPr lang="en-US" dirty="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42C914-8548-4F0F-A4A4-F484DE3CFBAA}" type="slidenum">
              <a:rPr lang="en-US">
                <a:cs typeface="Arial" charset="0"/>
              </a:rPr>
              <a:pPr fontAlgn="base">
                <a:spcBef>
                  <a:spcPct val="0"/>
                </a:spcBef>
                <a:spcAft>
                  <a:spcPct val="0"/>
                </a:spcAft>
              </a:pPr>
              <a:t>4</a:t>
            </a:fld>
            <a:endParaRPr lang="en-US" dirty="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116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0916FB-5195-430E-912F-92125543F032}" type="slidenum">
              <a:rPr lang="en-US">
                <a:cs typeface="Arial" charset="0"/>
              </a:rPr>
              <a:pPr fontAlgn="base">
                <a:spcBef>
                  <a:spcPct val="0"/>
                </a:spcBef>
                <a:spcAft>
                  <a:spcPct val="0"/>
                </a:spcAft>
              </a:pPr>
              <a:t>40</a:t>
            </a:fld>
            <a:endParaRPr lang="en-US" dirty="0">
              <a:cs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136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CD9A3B-1564-4325-86FC-37244DAB34EC}" type="slidenum">
              <a:rPr lang="en-US">
                <a:cs typeface="Arial" charset="0"/>
              </a:rPr>
              <a:pPr fontAlgn="base">
                <a:spcBef>
                  <a:spcPct val="0"/>
                </a:spcBef>
                <a:spcAft>
                  <a:spcPct val="0"/>
                </a:spcAft>
              </a:pPr>
              <a:t>41</a:t>
            </a:fld>
            <a:endParaRPr lang="en-US" dirty="0">
              <a:cs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p:spPr>
      </p:sp>
      <p:sp>
        <p:nvSpPr>
          <p:cNvPr id="1157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157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2CACF3-38FB-45BF-91DE-E5A06F010625}" type="slidenum">
              <a:rPr lang="en-US">
                <a:cs typeface="Arial" charset="0"/>
              </a:rPr>
              <a:pPr fontAlgn="base">
                <a:spcBef>
                  <a:spcPct val="0"/>
                </a:spcBef>
                <a:spcAft>
                  <a:spcPct val="0"/>
                </a:spcAft>
              </a:pPr>
              <a:t>42</a:t>
            </a:fld>
            <a:endParaRPr lang="en-US" dirty="0">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bwMode="auto">
          <a:noFill/>
          <a:ln>
            <a:solidFill>
              <a:srgbClr val="000000"/>
            </a:solidFill>
            <a:miter lim="800000"/>
            <a:headEnd/>
            <a:tailEnd/>
          </a:ln>
        </p:spPr>
      </p:sp>
      <p:sp>
        <p:nvSpPr>
          <p:cNvPr id="1177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177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32D10F-D4CB-4792-912E-CDBE986E9ABD}" type="slidenum">
              <a:rPr lang="en-US">
                <a:cs typeface="Arial" charset="0"/>
              </a:rPr>
              <a:pPr fontAlgn="base">
                <a:spcBef>
                  <a:spcPct val="0"/>
                </a:spcBef>
                <a:spcAft>
                  <a:spcPct val="0"/>
                </a:spcAft>
              </a:pPr>
              <a:t>43</a:t>
            </a:fld>
            <a:endParaRPr lang="en-US" dirty="0">
              <a:cs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bwMode="auto">
          <a:noFill/>
          <a:ln>
            <a:solidFill>
              <a:srgbClr val="000000"/>
            </a:solidFill>
            <a:miter lim="800000"/>
            <a:headEnd/>
            <a:tailEnd/>
          </a:ln>
        </p:spPr>
      </p:sp>
      <p:sp>
        <p:nvSpPr>
          <p:cNvPr id="1198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198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28AFED-B02E-48FC-B886-C54B5F0F2DC3}" type="slidenum">
              <a:rPr lang="en-US">
                <a:cs typeface="Arial" charset="0"/>
              </a:rPr>
              <a:pPr fontAlgn="base">
                <a:spcBef>
                  <a:spcPct val="0"/>
                </a:spcBef>
                <a:spcAft>
                  <a:spcPct val="0"/>
                </a:spcAft>
              </a:pPr>
              <a:t>44</a:t>
            </a:fld>
            <a:endParaRPr lang="en-US" dirty="0">
              <a:cs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p:cNvSpPr>
          <p:nvPr>
            <p:ph type="sldImg"/>
          </p:nvPr>
        </p:nvSpPr>
        <p:spPr bwMode="auto">
          <a:noFill/>
          <a:ln>
            <a:solidFill>
              <a:srgbClr val="000000"/>
            </a:solidFill>
            <a:miter lim="800000"/>
            <a:headEnd/>
            <a:tailEnd/>
          </a:ln>
        </p:spPr>
      </p:sp>
      <p:sp>
        <p:nvSpPr>
          <p:cNvPr id="1218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18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EB948A-461B-459C-91B2-5D95AEFD11C9}" type="slidenum">
              <a:rPr lang="en-US">
                <a:cs typeface="Arial" charset="0"/>
              </a:rPr>
              <a:pPr fontAlgn="base">
                <a:spcBef>
                  <a:spcPct val="0"/>
                </a:spcBef>
                <a:spcAft>
                  <a:spcPct val="0"/>
                </a:spcAft>
              </a:pPr>
              <a:t>45</a:t>
            </a:fld>
            <a:endParaRPr lang="en-US" dirty="0">
              <a:cs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p:cNvSpPr>
          <p:nvPr>
            <p:ph type="sldImg"/>
          </p:nvPr>
        </p:nvSpPr>
        <p:spPr bwMode="auto">
          <a:noFill/>
          <a:ln>
            <a:solidFill>
              <a:srgbClr val="000000"/>
            </a:solidFill>
            <a:miter lim="800000"/>
            <a:headEnd/>
            <a:tailEnd/>
          </a:ln>
        </p:spPr>
      </p:sp>
      <p:sp>
        <p:nvSpPr>
          <p:cNvPr id="1239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39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672DD6-7957-4AFB-8E1D-5BA3F88177CF}" type="slidenum">
              <a:rPr lang="en-US">
                <a:cs typeface="Arial" charset="0"/>
              </a:rPr>
              <a:pPr fontAlgn="base">
                <a:spcBef>
                  <a:spcPct val="0"/>
                </a:spcBef>
                <a:spcAft>
                  <a:spcPct val="0"/>
                </a:spcAft>
              </a:pPr>
              <a:t>46</a:t>
            </a:fld>
            <a:endParaRPr lang="en-US" dirty="0">
              <a:cs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p:cNvSpPr>
          <p:nvPr>
            <p:ph type="sldImg"/>
          </p:nvPr>
        </p:nvSpPr>
        <p:spPr bwMode="auto">
          <a:noFill/>
          <a:ln>
            <a:solidFill>
              <a:srgbClr val="000000"/>
            </a:solidFill>
            <a:miter lim="800000"/>
            <a:headEnd/>
            <a:tailEnd/>
          </a:ln>
        </p:spPr>
      </p:sp>
      <p:sp>
        <p:nvSpPr>
          <p:cNvPr id="1259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59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5554A2-E28C-4F38-8209-64E418C6AD95}" type="slidenum">
              <a:rPr lang="en-US">
                <a:cs typeface="Arial" charset="0"/>
              </a:rPr>
              <a:pPr fontAlgn="base">
                <a:spcBef>
                  <a:spcPct val="0"/>
                </a:spcBef>
                <a:spcAft>
                  <a:spcPct val="0"/>
                </a:spcAft>
              </a:pPr>
              <a:t>47</a:t>
            </a:fld>
            <a:endParaRPr lang="en-US" dirty="0">
              <a:cs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1280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280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F8482D-D2F6-4BBB-8F08-D43C42858F49}" type="slidenum">
              <a:rPr lang="en-US">
                <a:cs typeface="Arial" charset="0"/>
              </a:rPr>
              <a:pPr fontAlgn="base">
                <a:spcBef>
                  <a:spcPct val="0"/>
                </a:spcBef>
                <a:spcAft>
                  <a:spcPct val="0"/>
                </a:spcAft>
              </a:pPr>
              <a:t>48</a:t>
            </a:fld>
            <a:endParaRPr lang="en-US" dirty="0">
              <a:cs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Slide Image Placeholder 1"/>
          <p:cNvSpPr>
            <a:spLocks noGrp="1" noRot="1" noChangeAspect="1"/>
          </p:cNvSpPr>
          <p:nvPr>
            <p:ph type="sldImg"/>
          </p:nvPr>
        </p:nvSpPr>
        <p:spPr bwMode="auto">
          <a:noFill/>
          <a:ln>
            <a:solidFill>
              <a:srgbClr val="000000"/>
            </a:solidFill>
            <a:miter lim="800000"/>
            <a:headEnd/>
            <a:tailEnd/>
          </a:ln>
        </p:spPr>
      </p:sp>
      <p:sp>
        <p:nvSpPr>
          <p:cNvPr id="1300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00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882719-B91F-486C-B59F-FD7C35F746A3}" type="slidenum">
              <a:rPr lang="en-US">
                <a:cs typeface="Arial" charset="0"/>
              </a:rPr>
              <a:pPr fontAlgn="base">
                <a:spcBef>
                  <a:spcPct val="0"/>
                </a:spcBef>
                <a:spcAft>
                  <a:spcPct val="0"/>
                </a:spcAft>
              </a:pPr>
              <a:t>49</a:t>
            </a:fld>
            <a:endParaRPr lang="en-US" dirty="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19FB0F-20B9-43B6-B167-FD8D2B7AC50E}" type="slidenum">
              <a:rPr lang="en-US">
                <a:cs typeface="Arial" charset="0"/>
              </a:rPr>
              <a:pPr fontAlgn="base">
                <a:spcBef>
                  <a:spcPct val="0"/>
                </a:spcBef>
                <a:spcAft>
                  <a:spcPct val="0"/>
                </a:spcAft>
              </a:pPr>
              <a:t>5</a:t>
            </a:fld>
            <a:endParaRPr lang="en-US" dirty="0">
              <a:cs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Slide Image Placeholder 1"/>
          <p:cNvSpPr>
            <a:spLocks noGrp="1" noRot="1" noChangeAspect="1"/>
          </p:cNvSpPr>
          <p:nvPr>
            <p:ph type="sldImg"/>
          </p:nvPr>
        </p:nvSpPr>
        <p:spPr bwMode="auto">
          <a:noFill/>
          <a:ln>
            <a:solidFill>
              <a:srgbClr val="000000"/>
            </a:solidFill>
            <a:miter lim="800000"/>
            <a:headEnd/>
            <a:tailEnd/>
          </a:ln>
        </p:spPr>
      </p:sp>
      <p:sp>
        <p:nvSpPr>
          <p:cNvPr id="1320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20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864078-8F5D-43EA-9EE6-751904ED6098}" type="slidenum">
              <a:rPr lang="en-US">
                <a:cs typeface="Arial" charset="0"/>
              </a:rPr>
              <a:pPr fontAlgn="base">
                <a:spcBef>
                  <a:spcPct val="0"/>
                </a:spcBef>
                <a:spcAft>
                  <a:spcPct val="0"/>
                </a:spcAft>
              </a:pPr>
              <a:t>50</a:t>
            </a:fld>
            <a:endParaRPr lang="en-US" dirty="0">
              <a:cs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Slide Image Placeholder 1"/>
          <p:cNvSpPr>
            <a:spLocks noGrp="1" noRot="1" noChangeAspect="1"/>
          </p:cNvSpPr>
          <p:nvPr>
            <p:ph type="sldImg"/>
          </p:nvPr>
        </p:nvSpPr>
        <p:spPr bwMode="auto">
          <a:noFill/>
          <a:ln>
            <a:solidFill>
              <a:srgbClr val="000000"/>
            </a:solidFill>
            <a:miter lim="800000"/>
            <a:headEnd/>
            <a:tailEnd/>
          </a:ln>
        </p:spPr>
      </p:sp>
      <p:sp>
        <p:nvSpPr>
          <p:cNvPr id="1341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41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40D63F-2C55-427E-AF18-1845E1D805E5}" type="slidenum">
              <a:rPr lang="en-US">
                <a:cs typeface="Arial" charset="0"/>
              </a:rPr>
              <a:pPr fontAlgn="base">
                <a:spcBef>
                  <a:spcPct val="0"/>
                </a:spcBef>
                <a:spcAft>
                  <a:spcPct val="0"/>
                </a:spcAft>
              </a:pPr>
              <a:t>51</a:t>
            </a:fld>
            <a:endParaRPr lang="en-US" dirty="0">
              <a:cs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p:cNvSpPr>
          <p:nvPr>
            <p:ph type="sldImg"/>
          </p:nvPr>
        </p:nvSpPr>
        <p:spPr bwMode="auto">
          <a:noFill/>
          <a:ln>
            <a:solidFill>
              <a:srgbClr val="000000"/>
            </a:solidFill>
            <a:miter lim="800000"/>
            <a:headEnd/>
            <a:tailEnd/>
          </a:ln>
        </p:spPr>
      </p:sp>
      <p:sp>
        <p:nvSpPr>
          <p:cNvPr id="1361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61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521DD9-5EF3-4C33-9414-CC8A023A55A8}" type="slidenum">
              <a:rPr lang="en-US">
                <a:cs typeface="Arial" charset="0"/>
              </a:rPr>
              <a:pPr fontAlgn="base">
                <a:spcBef>
                  <a:spcPct val="0"/>
                </a:spcBef>
                <a:spcAft>
                  <a:spcPct val="0"/>
                </a:spcAft>
              </a:pPr>
              <a:t>52</a:t>
            </a:fld>
            <a:endParaRPr lang="en-US" dirty="0">
              <a:cs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Slide Image Placeholder 1"/>
          <p:cNvSpPr>
            <a:spLocks noGrp="1" noRot="1" noChangeAspect="1"/>
          </p:cNvSpPr>
          <p:nvPr>
            <p:ph type="sldImg"/>
          </p:nvPr>
        </p:nvSpPr>
        <p:spPr bwMode="auto">
          <a:noFill/>
          <a:ln>
            <a:solidFill>
              <a:srgbClr val="000000"/>
            </a:solidFill>
            <a:miter lim="800000"/>
            <a:headEnd/>
            <a:tailEnd/>
          </a:ln>
        </p:spPr>
      </p:sp>
      <p:sp>
        <p:nvSpPr>
          <p:cNvPr id="1382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82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8806D0-93DB-4EC0-B986-794AECC16009}" type="slidenum">
              <a:rPr lang="en-US">
                <a:cs typeface="Arial" charset="0"/>
              </a:rPr>
              <a:pPr fontAlgn="base">
                <a:spcBef>
                  <a:spcPct val="0"/>
                </a:spcBef>
                <a:spcAft>
                  <a:spcPct val="0"/>
                </a:spcAft>
              </a:pPr>
              <a:t>53</a:t>
            </a:fld>
            <a:endParaRPr lang="en-US" dirty="0">
              <a:cs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02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6CF2AB-CFB1-4E71-B112-C64A1DFD55C9}" type="slidenum">
              <a:rPr lang="en-US">
                <a:cs typeface="Arial" charset="0"/>
              </a:rPr>
              <a:pPr fontAlgn="base">
                <a:spcBef>
                  <a:spcPct val="0"/>
                </a:spcBef>
                <a:spcAft>
                  <a:spcPct val="0"/>
                </a:spcAft>
              </a:pPr>
              <a:t>54</a:t>
            </a:fld>
            <a:endParaRPr lang="en-US" dirty="0">
              <a:cs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23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B26A54-C12E-4687-8960-FF45C40B0EFA}" type="slidenum">
              <a:rPr lang="en-US">
                <a:cs typeface="Arial" charset="0"/>
              </a:rPr>
              <a:pPr fontAlgn="base">
                <a:spcBef>
                  <a:spcPct val="0"/>
                </a:spcBef>
                <a:spcAft>
                  <a:spcPct val="0"/>
                </a:spcAft>
              </a:pPr>
              <a:t>55</a:t>
            </a:fld>
            <a:endParaRPr lang="en-US" dirty="0">
              <a:cs typeface="Arial"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4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348607-1C2A-406E-9347-3B5EE4560BDC}" type="slidenum">
              <a:rPr lang="en-US">
                <a:cs typeface="Arial" charset="0"/>
              </a:rPr>
              <a:pPr fontAlgn="base">
                <a:spcBef>
                  <a:spcPct val="0"/>
                </a:spcBef>
                <a:spcAft>
                  <a:spcPct val="0"/>
                </a:spcAft>
              </a:pPr>
              <a:t>56</a:t>
            </a:fld>
            <a:endParaRPr lang="en-US" dirty="0">
              <a:cs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Slide Image Placeholder 1"/>
          <p:cNvSpPr>
            <a:spLocks noGrp="1" noRot="1" noChangeAspect="1"/>
          </p:cNvSpPr>
          <p:nvPr>
            <p:ph type="sldImg"/>
          </p:nvPr>
        </p:nvSpPr>
        <p:spPr bwMode="auto">
          <a:noFill/>
          <a:ln>
            <a:solidFill>
              <a:srgbClr val="000000"/>
            </a:solidFill>
            <a:miter lim="800000"/>
            <a:headEnd/>
            <a:tailEnd/>
          </a:ln>
        </p:spPr>
      </p:sp>
      <p:sp>
        <p:nvSpPr>
          <p:cNvPr id="146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6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6427B2-9ED6-4595-872E-3E2BFE46D917}" type="slidenum">
              <a:rPr lang="en-US">
                <a:cs typeface="Arial" charset="0"/>
              </a:rPr>
              <a:pPr fontAlgn="base">
                <a:spcBef>
                  <a:spcPct val="0"/>
                </a:spcBef>
                <a:spcAft>
                  <a:spcPct val="0"/>
                </a:spcAft>
              </a:pPr>
              <a:t>57</a:t>
            </a:fld>
            <a:endParaRPr lang="en-US" dirty="0">
              <a:cs typeface="Arial"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8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0F3330-CC6C-4CBD-9EE1-B5EFBAF40E5C}" type="slidenum">
              <a:rPr lang="en-US">
                <a:cs typeface="Arial" charset="0"/>
              </a:rPr>
              <a:pPr fontAlgn="base">
                <a:spcBef>
                  <a:spcPct val="0"/>
                </a:spcBef>
                <a:spcAft>
                  <a:spcPct val="0"/>
                </a:spcAft>
              </a:pPr>
              <a:t>58</a:t>
            </a:fld>
            <a:endParaRPr lang="en-US" dirty="0">
              <a:cs typeface="Arial"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Slide Image Placeholder 1"/>
          <p:cNvSpPr>
            <a:spLocks noGrp="1" noRot="1" noChangeAspect="1"/>
          </p:cNvSpPr>
          <p:nvPr>
            <p:ph type="sldImg"/>
          </p:nvPr>
        </p:nvSpPr>
        <p:spPr bwMode="auto">
          <a:noFill/>
          <a:ln>
            <a:solidFill>
              <a:srgbClr val="000000"/>
            </a:solidFill>
            <a:miter lim="800000"/>
            <a:headEnd/>
            <a:tailEnd/>
          </a:ln>
        </p:spPr>
      </p:sp>
      <p:sp>
        <p:nvSpPr>
          <p:cNvPr id="150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0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7AA9268-B8B7-43BE-B1AB-7007CB36A284}" type="slidenum">
              <a:rPr lang="en-US">
                <a:cs typeface="Arial" charset="0"/>
              </a:rPr>
              <a:pPr fontAlgn="base">
                <a:spcBef>
                  <a:spcPct val="0"/>
                </a:spcBef>
                <a:spcAft>
                  <a:spcPct val="0"/>
                </a:spcAft>
              </a:pPr>
              <a:t>59</a:t>
            </a:fld>
            <a:endParaRPr lang="en-US" dirty="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FD27F2-96DF-4969-B21A-50BC046BEB3B}" type="slidenum">
              <a:rPr lang="en-US">
                <a:cs typeface="Arial" charset="0"/>
              </a:rPr>
              <a:pPr fontAlgn="base">
                <a:spcBef>
                  <a:spcPct val="0"/>
                </a:spcBef>
                <a:spcAft>
                  <a:spcPct val="0"/>
                </a:spcAft>
              </a:pPr>
              <a:t>6</a:t>
            </a:fld>
            <a:endParaRPr lang="en-US" dirty="0">
              <a:cs typeface="Arial"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Image Placeholder 1"/>
          <p:cNvSpPr>
            <a:spLocks noGrp="1" noRot="1" noChangeAspect="1"/>
          </p:cNvSpPr>
          <p:nvPr>
            <p:ph type="sldImg"/>
          </p:nvPr>
        </p:nvSpPr>
        <p:spPr bwMode="auto">
          <a:noFill/>
          <a:ln>
            <a:solidFill>
              <a:srgbClr val="000000"/>
            </a:solidFill>
            <a:miter lim="800000"/>
            <a:headEnd/>
            <a:tailEnd/>
          </a:ln>
        </p:spPr>
      </p:sp>
      <p:sp>
        <p:nvSpPr>
          <p:cNvPr id="152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2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5D0938-D00C-463A-86F5-B25DCF9F2F96}" type="slidenum">
              <a:rPr lang="en-US">
                <a:cs typeface="Arial" charset="0"/>
              </a:rPr>
              <a:pPr fontAlgn="base">
                <a:spcBef>
                  <a:spcPct val="0"/>
                </a:spcBef>
                <a:spcAft>
                  <a:spcPct val="0"/>
                </a:spcAft>
              </a:pPr>
              <a:t>60</a:t>
            </a:fld>
            <a:endParaRPr lang="en-US" dirty="0">
              <a:cs typeface="Arial"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Slide Image Placeholder 1"/>
          <p:cNvSpPr>
            <a:spLocks noGrp="1" noRot="1" noChangeAspect="1"/>
          </p:cNvSpPr>
          <p:nvPr>
            <p:ph type="sldImg"/>
          </p:nvPr>
        </p:nvSpPr>
        <p:spPr bwMode="auto">
          <a:noFill/>
          <a:ln>
            <a:solidFill>
              <a:srgbClr val="000000"/>
            </a:solidFill>
            <a:miter lim="800000"/>
            <a:headEnd/>
            <a:tailEnd/>
          </a:ln>
        </p:spPr>
      </p:sp>
      <p:sp>
        <p:nvSpPr>
          <p:cNvPr id="154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4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448D61-0399-4BE2-8922-6E40F9B47958}" type="slidenum">
              <a:rPr lang="en-US">
                <a:cs typeface="Arial" charset="0"/>
              </a:rPr>
              <a:pPr fontAlgn="base">
                <a:spcBef>
                  <a:spcPct val="0"/>
                </a:spcBef>
                <a:spcAft>
                  <a:spcPct val="0"/>
                </a:spcAft>
              </a:pPr>
              <a:t>61</a:t>
            </a:fld>
            <a:endParaRPr lang="en-US" dirty="0">
              <a:cs typeface="Arial"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p:cNvSpPr>
          <p:nvPr>
            <p:ph type="sldImg"/>
          </p:nvPr>
        </p:nvSpPr>
        <p:spPr bwMode="auto">
          <a:noFill/>
          <a:ln>
            <a:solidFill>
              <a:srgbClr val="000000"/>
            </a:solidFill>
            <a:miter lim="800000"/>
            <a:headEnd/>
            <a:tailEnd/>
          </a:ln>
        </p:spPr>
      </p:sp>
      <p:sp>
        <p:nvSpPr>
          <p:cNvPr id="156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6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17F90A-7FB5-448E-A226-A2DDDDED1E8A}" type="slidenum">
              <a:rPr lang="en-US">
                <a:cs typeface="Arial" charset="0"/>
              </a:rPr>
              <a:pPr fontAlgn="base">
                <a:spcBef>
                  <a:spcPct val="0"/>
                </a:spcBef>
                <a:spcAft>
                  <a:spcPct val="0"/>
                </a:spcAft>
              </a:pPr>
              <a:t>62</a:t>
            </a:fld>
            <a:endParaRPr lang="en-US" dirty="0">
              <a:cs typeface="Arial"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p:cNvSpPr>
            <a:spLocks noGrp="1" noRot="1" noChangeAspect="1"/>
          </p:cNvSpPr>
          <p:nvPr>
            <p:ph type="sldImg"/>
          </p:nvPr>
        </p:nvSpPr>
        <p:spPr bwMode="auto">
          <a:noFill/>
          <a:ln>
            <a:solidFill>
              <a:srgbClr val="000000"/>
            </a:solidFill>
            <a:miter lim="800000"/>
            <a:headEnd/>
            <a:tailEnd/>
          </a:ln>
        </p:spPr>
      </p:sp>
      <p:sp>
        <p:nvSpPr>
          <p:cNvPr id="158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8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DF95B8-A28C-4372-B98E-7FD5EE73B599}" type="slidenum">
              <a:rPr lang="en-US">
                <a:cs typeface="Arial" charset="0"/>
              </a:rPr>
              <a:pPr fontAlgn="base">
                <a:spcBef>
                  <a:spcPct val="0"/>
                </a:spcBef>
                <a:spcAft>
                  <a:spcPct val="0"/>
                </a:spcAft>
              </a:pPr>
              <a:t>63</a:t>
            </a:fld>
            <a:endParaRPr lang="en-US" dirty="0">
              <a:cs typeface="Arial"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p:cNvSpPr>
          <p:nvPr>
            <p:ph type="sldImg"/>
          </p:nvPr>
        </p:nvSpPr>
        <p:spPr bwMode="auto">
          <a:noFill/>
          <a:ln>
            <a:solidFill>
              <a:srgbClr val="000000"/>
            </a:solidFill>
            <a:miter lim="800000"/>
            <a:headEnd/>
            <a:tailEnd/>
          </a:ln>
        </p:spPr>
      </p:sp>
      <p:sp>
        <p:nvSpPr>
          <p:cNvPr id="160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0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5C043A-0299-439D-AA3F-E86DCF0D9817}" type="slidenum">
              <a:rPr lang="en-US">
                <a:cs typeface="Arial" charset="0"/>
              </a:rPr>
              <a:pPr fontAlgn="base">
                <a:spcBef>
                  <a:spcPct val="0"/>
                </a:spcBef>
                <a:spcAft>
                  <a:spcPct val="0"/>
                </a:spcAft>
              </a:pPr>
              <a:t>64</a:t>
            </a:fld>
            <a:endParaRPr lang="en-US" dirty="0">
              <a:cs typeface="Arial"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Slide Image Placeholder 1"/>
          <p:cNvSpPr>
            <a:spLocks noGrp="1" noRot="1" noChangeAspect="1"/>
          </p:cNvSpPr>
          <p:nvPr>
            <p:ph type="sldImg"/>
          </p:nvPr>
        </p:nvSpPr>
        <p:spPr bwMode="auto">
          <a:noFill/>
          <a:ln>
            <a:solidFill>
              <a:srgbClr val="000000"/>
            </a:solidFill>
            <a:miter lim="800000"/>
            <a:headEnd/>
            <a:tailEnd/>
          </a:ln>
        </p:spPr>
      </p:sp>
      <p:sp>
        <p:nvSpPr>
          <p:cNvPr id="162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2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1CA19C-7302-43AC-90FA-157CDCDAD27C}" type="slidenum">
              <a:rPr lang="en-US">
                <a:cs typeface="Arial" charset="0"/>
              </a:rPr>
              <a:pPr fontAlgn="base">
                <a:spcBef>
                  <a:spcPct val="0"/>
                </a:spcBef>
                <a:spcAft>
                  <a:spcPct val="0"/>
                </a:spcAft>
              </a:pPr>
              <a:t>65</a:t>
            </a:fld>
            <a:endParaRPr lang="en-US" dirty="0">
              <a:cs typeface="Arial"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Slide Image Placeholder 1"/>
          <p:cNvSpPr>
            <a:spLocks noGrp="1" noRot="1" noChangeAspect="1"/>
          </p:cNvSpPr>
          <p:nvPr>
            <p:ph type="sldImg"/>
          </p:nvPr>
        </p:nvSpPr>
        <p:spPr bwMode="auto">
          <a:noFill/>
          <a:ln>
            <a:solidFill>
              <a:srgbClr val="000000"/>
            </a:solidFill>
            <a:miter lim="800000"/>
            <a:headEnd/>
            <a:tailEnd/>
          </a:ln>
        </p:spPr>
      </p:sp>
      <p:sp>
        <p:nvSpPr>
          <p:cNvPr id="164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4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DA4730-1159-4BEF-8F58-F1A563947CD0}" type="slidenum">
              <a:rPr lang="en-US">
                <a:cs typeface="Arial" charset="0"/>
              </a:rPr>
              <a:pPr fontAlgn="base">
                <a:spcBef>
                  <a:spcPct val="0"/>
                </a:spcBef>
                <a:spcAft>
                  <a:spcPct val="0"/>
                </a:spcAft>
              </a:pPr>
              <a:t>66</a:t>
            </a:fld>
            <a:endParaRPr lang="en-US" dirty="0">
              <a:cs typeface="Arial"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Slide Image Placeholder 1"/>
          <p:cNvSpPr>
            <a:spLocks noGrp="1" noRot="1" noChangeAspect="1"/>
          </p:cNvSpPr>
          <p:nvPr>
            <p:ph type="sldImg"/>
          </p:nvPr>
        </p:nvSpPr>
        <p:spPr bwMode="auto">
          <a:noFill/>
          <a:ln>
            <a:solidFill>
              <a:srgbClr val="000000"/>
            </a:solidFill>
            <a:miter lim="800000"/>
            <a:headEnd/>
            <a:tailEnd/>
          </a:ln>
        </p:spPr>
      </p:sp>
      <p:sp>
        <p:nvSpPr>
          <p:cNvPr id="166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6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83A682-3118-4AFA-83D0-C82A0AD47F16}" type="slidenum">
              <a:rPr lang="en-US">
                <a:cs typeface="Arial" charset="0"/>
              </a:rPr>
              <a:pPr fontAlgn="base">
                <a:spcBef>
                  <a:spcPct val="0"/>
                </a:spcBef>
                <a:spcAft>
                  <a:spcPct val="0"/>
                </a:spcAft>
              </a:pPr>
              <a:t>67</a:t>
            </a:fld>
            <a:endParaRPr lang="en-US" dirty="0">
              <a:cs typeface="Arial"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Slide Image Placeholder 1"/>
          <p:cNvSpPr>
            <a:spLocks noGrp="1" noRot="1" noChangeAspect="1"/>
          </p:cNvSpPr>
          <p:nvPr>
            <p:ph type="sldImg"/>
          </p:nvPr>
        </p:nvSpPr>
        <p:spPr bwMode="auto">
          <a:noFill/>
          <a:ln>
            <a:solidFill>
              <a:srgbClr val="000000"/>
            </a:solidFill>
            <a:miter lim="800000"/>
            <a:headEnd/>
            <a:tailEnd/>
          </a:ln>
        </p:spPr>
      </p:sp>
      <p:sp>
        <p:nvSpPr>
          <p:cNvPr id="168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8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1E5C5E-A0FC-4031-BF13-E7F435104D25}" type="slidenum">
              <a:rPr lang="en-US">
                <a:cs typeface="Arial" charset="0"/>
              </a:rPr>
              <a:pPr fontAlgn="base">
                <a:spcBef>
                  <a:spcPct val="0"/>
                </a:spcBef>
                <a:spcAft>
                  <a:spcPct val="0"/>
                </a:spcAft>
              </a:pPr>
              <a:t>68</a:t>
            </a:fld>
            <a:endParaRPr lang="en-US" dirty="0">
              <a:cs typeface="Arial"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Slide Image Placeholder 1"/>
          <p:cNvSpPr>
            <a:spLocks noGrp="1" noRot="1" noChangeAspect="1"/>
          </p:cNvSpPr>
          <p:nvPr>
            <p:ph type="sldImg"/>
          </p:nvPr>
        </p:nvSpPr>
        <p:spPr bwMode="auto">
          <a:noFill/>
          <a:ln>
            <a:solidFill>
              <a:srgbClr val="000000"/>
            </a:solidFill>
            <a:miter lim="800000"/>
            <a:headEnd/>
            <a:tailEnd/>
          </a:ln>
        </p:spPr>
      </p:sp>
      <p:sp>
        <p:nvSpPr>
          <p:cNvPr id="171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71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ADBEE15-1860-4CC1-8158-DDE3DAB52D40}" type="slidenum">
              <a:rPr lang="en-US">
                <a:cs typeface="Arial" charset="0"/>
              </a:rPr>
              <a:pPr fontAlgn="base">
                <a:spcBef>
                  <a:spcPct val="0"/>
                </a:spcBef>
                <a:spcAft>
                  <a:spcPct val="0"/>
                </a:spcAft>
              </a:pPr>
              <a:t>69</a:t>
            </a:fld>
            <a:endParaRPr lang="en-US" dirty="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DF6B6E-31E3-445A-B54C-681CC634F971}" type="slidenum">
              <a:rPr lang="en-US">
                <a:cs typeface="Arial" charset="0"/>
              </a:rPr>
              <a:pPr fontAlgn="base">
                <a:spcBef>
                  <a:spcPct val="0"/>
                </a:spcBef>
                <a:spcAft>
                  <a:spcPct val="0"/>
                </a:spcAft>
              </a:pPr>
              <a:t>7</a:t>
            </a:fld>
            <a:endParaRPr lang="en-US" dirty="0">
              <a:cs typeface="Arial"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Slide Image Placeholder 1"/>
          <p:cNvSpPr>
            <a:spLocks noGrp="1" noRot="1" noChangeAspect="1"/>
          </p:cNvSpPr>
          <p:nvPr>
            <p:ph type="sldImg"/>
          </p:nvPr>
        </p:nvSpPr>
        <p:spPr bwMode="auto">
          <a:noFill/>
          <a:ln>
            <a:solidFill>
              <a:srgbClr val="000000"/>
            </a:solidFill>
            <a:miter lim="800000"/>
            <a:headEnd/>
            <a:tailEnd/>
          </a:ln>
        </p:spPr>
      </p:sp>
      <p:sp>
        <p:nvSpPr>
          <p:cNvPr id="173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73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BC48A2-0C95-42E6-B3FC-D3DDB0691B95}" type="slidenum">
              <a:rPr lang="en-US">
                <a:cs typeface="Arial" charset="0"/>
              </a:rPr>
              <a:pPr fontAlgn="base">
                <a:spcBef>
                  <a:spcPct val="0"/>
                </a:spcBef>
                <a:spcAft>
                  <a:spcPct val="0"/>
                </a:spcAft>
              </a:pPr>
              <a:t>70</a:t>
            </a:fld>
            <a:endParaRPr lang="en-US" dirty="0">
              <a:cs typeface="Arial"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Slide Image Placeholder 1"/>
          <p:cNvSpPr>
            <a:spLocks noGrp="1" noRot="1" noChangeAspect="1"/>
          </p:cNvSpPr>
          <p:nvPr>
            <p:ph type="sldImg"/>
          </p:nvPr>
        </p:nvSpPr>
        <p:spPr bwMode="auto">
          <a:noFill/>
          <a:ln>
            <a:solidFill>
              <a:srgbClr val="000000"/>
            </a:solidFill>
            <a:miter lim="800000"/>
            <a:headEnd/>
            <a:tailEnd/>
          </a:ln>
        </p:spPr>
      </p:sp>
      <p:sp>
        <p:nvSpPr>
          <p:cNvPr id="175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75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6B85E3-AF70-41A3-A702-E6A54B29AA81}" type="slidenum">
              <a:rPr lang="en-US">
                <a:cs typeface="Arial" charset="0"/>
              </a:rPr>
              <a:pPr fontAlgn="base">
                <a:spcBef>
                  <a:spcPct val="0"/>
                </a:spcBef>
                <a:spcAft>
                  <a:spcPct val="0"/>
                </a:spcAft>
              </a:pPr>
              <a:t>71</a:t>
            </a:fld>
            <a:endParaRPr lang="en-US" dirty="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20DA85-71B4-4CE0-A9BE-DE9DF38652E0}" type="slidenum">
              <a:rPr lang="en-US">
                <a:cs typeface="Arial" charset="0"/>
              </a:rPr>
              <a:pPr fontAlgn="base">
                <a:spcBef>
                  <a:spcPct val="0"/>
                </a:spcBef>
                <a:spcAft>
                  <a:spcPct val="0"/>
                </a:spcAft>
              </a:pPr>
              <a:t>8</a:t>
            </a:fld>
            <a:endParaRPr lang="en-US" dirty="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Individually : Helped to identify weaknesses and strengths </a:t>
            </a:r>
          </a:p>
          <a:p>
            <a:pPr>
              <a:spcBef>
                <a:spcPct val="0"/>
              </a:spcBef>
            </a:pPr>
            <a:r>
              <a:rPr lang="en-US" dirty="0" smtClean="0"/>
              <a:t>                    Reinforced the idea of collaboration.  </a:t>
            </a:r>
          </a:p>
          <a:p>
            <a:pPr>
              <a:spcBef>
                <a:spcPct val="0"/>
              </a:spcBef>
            </a:pPr>
            <a:r>
              <a:rPr lang="en-US" dirty="0" smtClean="0"/>
              <a:t>Improved discussion skills by acknowledging argument and countering with an example. Created a core knowledge like basics for each industry . </a:t>
            </a:r>
          </a:p>
          <a:p>
            <a:pPr>
              <a:spcBef>
                <a:spcPct val="0"/>
              </a:spcBef>
            </a:pPr>
            <a:r>
              <a:rPr lang="en-US" dirty="0" smtClean="0"/>
              <a:t>Enabled adoption of insights and experience .   </a:t>
            </a:r>
          </a:p>
          <a:p>
            <a:pPr>
              <a:spcBef>
                <a:spcPct val="0"/>
              </a:spcBef>
            </a:pPr>
            <a:r>
              <a:rPr lang="en-US" dirty="0" smtClean="0"/>
              <a:t>Learned about technical skills, conceptual and decision skills </a:t>
            </a:r>
          </a:p>
          <a:p>
            <a:pPr>
              <a:spcBef>
                <a:spcPct val="0"/>
              </a:spcBef>
            </a:pPr>
            <a:r>
              <a:rPr lang="en-US" dirty="0" smtClean="0"/>
              <a:t>Improve interpersonal and communication skills </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8D956F-BAC4-43BF-A2DA-590C9D010751}" type="slidenum">
              <a:rPr lang="en-US">
                <a:cs typeface="Arial" charset="0"/>
              </a:rPr>
              <a:pPr fontAlgn="base">
                <a:spcBef>
                  <a:spcPct val="0"/>
                </a:spcBef>
                <a:spcAft>
                  <a:spcPct val="0"/>
                </a:spcAft>
              </a:pPr>
              <a:t>9</a:t>
            </a:fld>
            <a:endParaRPr lang="en-US" dirty="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AF837079-5B79-4069-B410-EF7CD1CD4F66}" type="datetimeFigureOut">
              <a:rPr lang="en-US"/>
              <a:pPr>
                <a:defRPr/>
              </a:pPr>
              <a:t>5/5/2010</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C6342E42-40CC-4BD2-9F9D-2EB88572C7B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A7DA4B2-5E2B-44C5-9230-3DDF62F5C2A6}" type="datetimeFigureOut">
              <a:rPr lang="en-US"/>
              <a:pPr>
                <a:defRPr/>
              </a:pPr>
              <a:t>5/5/2010</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70B09D41-DD6C-4652-8FBC-1BDDFB23DDF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0FB48109-DD4B-4FBF-B9AF-DE5C8BB01A8A}" type="datetimeFigureOut">
              <a:rPr lang="en-US"/>
              <a:pPr>
                <a:defRPr/>
              </a:pPr>
              <a:t>5/5/2010</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42BBCD22-6797-4311-8FA3-38AA3486598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212FB76-B2C2-4CB9-B109-EFBEFF6A89BB}" type="datetimeFigureOut">
              <a:rPr lang="en-US"/>
              <a:pPr>
                <a:defRPr/>
              </a:pPr>
              <a:t>5/5/2010</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FF4A964D-A0D5-4AAC-842B-2C42F5289F0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72AA52EE-B9DE-446D-AB56-77679E1A2A52}" type="datetimeFigureOut">
              <a:rPr lang="en-US"/>
              <a:pPr>
                <a:defRPr/>
              </a:pPr>
              <a:t>5/5/2010</a:t>
            </a:fld>
            <a:endParaRPr lang="en-US" dirty="0"/>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6D497684-065D-4BA6-9092-26B8C7FAD665}"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DB52B9ED-6645-48EF-8EE2-583159829134}" type="datetimeFigureOut">
              <a:rPr lang="en-US"/>
              <a:pPr>
                <a:defRPr/>
              </a:pPr>
              <a:t>5/5/2010</a:t>
            </a:fld>
            <a:endParaRPr lang="en-US" dirty="0"/>
          </a:p>
        </p:txBody>
      </p:sp>
      <p:sp>
        <p:nvSpPr>
          <p:cNvPr id="6" name="Slide Number Placeholder 9"/>
          <p:cNvSpPr>
            <a:spLocks noGrp="1"/>
          </p:cNvSpPr>
          <p:nvPr>
            <p:ph type="sldNum" sz="quarter" idx="11"/>
          </p:nvPr>
        </p:nvSpPr>
        <p:spPr/>
        <p:txBody>
          <a:bodyPr rtlCol="0"/>
          <a:lstStyle>
            <a:lvl1pPr>
              <a:defRPr/>
            </a:lvl1pPr>
          </a:lstStyle>
          <a:p>
            <a:pPr>
              <a:defRPr/>
            </a:pPr>
            <a:fld id="{024D3EEA-CCCE-4777-96B1-3AE80E7F3F73}" type="slidenum">
              <a:rPr lang="en-US"/>
              <a:pPr>
                <a:defRPr/>
              </a:pPr>
              <a:t>‹#›</a:t>
            </a:fld>
            <a:endParaRPr lang="en-US" dirty="0"/>
          </a:p>
        </p:txBody>
      </p:sp>
      <p:sp>
        <p:nvSpPr>
          <p:cNvPr id="7" name="Footer Placeholder 11"/>
          <p:cNvSpPr>
            <a:spLocks noGrp="1"/>
          </p:cNvSpPr>
          <p:nvPr>
            <p:ph type="ftr" sz="quarter" idx="12"/>
          </p:nvPr>
        </p:nvSpPr>
        <p:spPr/>
        <p:txBody>
          <a:bodyPr rtlCol="0"/>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C4BB577F-FB9D-418C-BFE8-5A37430F5051}" type="datetimeFigureOut">
              <a:rPr lang="en-US"/>
              <a:pPr>
                <a:defRPr/>
              </a:pPr>
              <a:t>5/5/2010</a:t>
            </a:fld>
            <a:endParaRPr lang="en-US" dirty="0"/>
          </a:p>
        </p:txBody>
      </p:sp>
      <p:sp>
        <p:nvSpPr>
          <p:cNvPr id="8" name="Slide Number Placeholder 11"/>
          <p:cNvSpPr>
            <a:spLocks noGrp="1"/>
          </p:cNvSpPr>
          <p:nvPr>
            <p:ph type="sldNum" sz="quarter" idx="11"/>
          </p:nvPr>
        </p:nvSpPr>
        <p:spPr/>
        <p:txBody>
          <a:bodyPr rtlCol="0"/>
          <a:lstStyle>
            <a:lvl1pPr>
              <a:defRPr/>
            </a:lvl1pPr>
          </a:lstStyle>
          <a:p>
            <a:pPr>
              <a:defRPr/>
            </a:pPr>
            <a:fld id="{E949683E-85EF-4FB2-A791-CACCD9CC7D44}" type="slidenum">
              <a:rPr lang="en-US"/>
              <a:pPr>
                <a:defRPr/>
              </a:pPr>
              <a:t>‹#›</a:t>
            </a:fld>
            <a:endParaRPr lang="en-US" dirty="0"/>
          </a:p>
        </p:txBody>
      </p:sp>
      <p:sp>
        <p:nvSpPr>
          <p:cNvPr id="9" name="Footer Placeholder 13"/>
          <p:cNvSpPr>
            <a:spLocks noGrp="1"/>
          </p:cNvSpPr>
          <p:nvPr>
            <p:ph type="ftr" sz="quarter" idx="12"/>
          </p:nvPr>
        </p:nvSpPr>
        <p:spPr/>
        <p:txBody>
          <a:bodyPr rtlCol="0"/>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A0746687-0815-4485-8549-2B511B8089B8}" type="datetimeFigureOut">
              <a:rPr lang="en-US"/>
              <a:pPr>
                <a:defRPr/>
              </a:pPr>
              <a:t>5/5/2010</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0724EC1F-9386-41C0-AAC9-99A9DCFCC75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6F24AEC-1CC4-4243-B659-FF79095EFA44}" type="datetimeFigureOut">
              <a:rPr lang="en-US"/>
              <a:pPr>
                <a:defRPr/>
              </a:pPr>
              <a:t>5/5/2010</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135391F2-5C6D-4292-A791-D8AE0222B83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FAB8E7C-A966-44DC-8DB4-0ECC8D6C2F68}" type="datetimeFigureOut">
              <a:rPr lang="en-US"/>
              <a:pPr>
                <a:defRPr/>
              </a:pPr>
              <a:t>5/5/2010</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5A43C48C-4F28-4ED7-9B65-ED27911C3ED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A649EB5C-1A56-4088-ADBF-A0177CBA4A9B}" type="datetimeFigureOut">
              <a:rPr lang="en-US"/>
              <a:pPr>
                <a:defRPr/>
              </a:pPr>
              <a:t>5/5/2010</a:t>
            </a:fld>
            <a:endParaRPr lang="en-US" dirty="0"/>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smtClean="0"/>
            </a:lvl1pPr>
          </a:lstStyle>
          <a:p>
            <a:pPr>
              <a:defRPr/>
            </a:pPr>
            <a:fld id="{A1CBD00F-DBFA-4B8B-9C72-50E4A77E193B}"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39F6BFBE-BFFB-4061-9682-C30681163699}" type="datetimeFigureOut">
              <a:rPr lang="en-US"/>
              <a:pPr>
                <a:defRPr/>
              </a:pPr>
              <a:t>5/5/2010</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C09041A4-BA8B-48CB-BA62-7C6B31095BC3}"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816" r:id="rId1"/>
    <p:sldLayoutId id="2147483815" r:id="rId2"/>
    <p:sldLayoutId id="2147483817" r:id="rId3"/>
    <p:sldLayoutId id="2147483818" r:id="rId4"/>
    <p:sldLayoutId id="2147483819" r:id="rId5"/>
    <p:sldLayoutId id="2147483814" r:id="rId6"/>
    <p:sldLayoutId id="2147483820" r:id="rId7"/>
    <p:sldLayoutId id="2147483813" r:id="rId8"/>
    <p:sldLayoutId id="2147483821" r:id="rId9"/>
    <p:sldLayoutId id="2147483812" r:id="rId10"/>
    <p:sldLayoutId id="2147483822" r:id="rId11"/>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CopprplGoth Bd BT"/>
        </a:defRPr>
      </a:lvl2pPr>
      <a:lvl3pPr algn="l" rtl="0" fontAlgn="base">
        <a:spcBef>
          <a:spcPct val="0"/>
        </a:spcBef>
        <a:spcAft>
          <a:spcPct val="0"/>
        </a:spcAft>
        <a:defRPr sz="4400">
          <a:solidFill>
            <a:schemeClr val="tx2"/>
          </a:solidFill>
          <a:latin typeface="CopprplGoth Bd BT"/>
        </a:defRPr>
      </a:lvl3pPr>
      <a:lvl4pPr algn="l" rtl="0" fontAlgn="base">
        <a:spcBef>
          <a:spcPct val="0"/>
        </a:spcBef>
        <a:spcAft>
          <a:spcPct val="0"/>
        </a:spcAft>
        <a:defRPr sz="4400">
          <a:solidFill>
            <a:schemeClr val="tx2"/>
          </a:solidFill>
          <a:latin typeface="CopprplGoth Bd BT"/>
        </a:defRPr>
      </a:lvl4pPr>
      <a:lvl5pPr algn="l" rtl="0" fontAlgn="base">
        <a:spcBef>
          <a:spcPct val="0"/>
        </a:spcBef>
        <a:spcAft>
          <a:spcPct val="0"/>
        </a:spcAft>
        <a:defRPr sz="4400">
          <a:solidFill>
            <a:schemeClr val="tx2"/>
          </a:solidFill>
          <a:latin typeface="CopprplGoth Bd BT"/>
        </a:defRPr>
      </a:lvl5pPr>
      <a:lvl6pPr marL="457200" algn="l" rtl="0" fontAlgn="base">
        <a:spcBef>
          <a:spcPct val="0"/>
        </a:spcBef>
        <a:spcAft>
          <a:spcPct val="0"/>
        </a:spcAft>
        <a:defRPr sz="4400">
          <a:solidFill>
            <a:schemeClr val="tx2"/>
          </a:solidFill>
          <a:latin typeface="CopprplGoth Bd BT"/>
        </a:defRPr>
      </a:lvl6pPr>
      <a:lvl7pPr marL="914400" algn="l" rtl="0" fontAlgn="base">
        <a:spcBef>
          <a:spcPct val="0"/>
        </a:spcBef>
        <a:spcAft>
          <a:spcPct val="0"/>
        </a:spcAft>
        <a:defRPr sz="4400">
          <a:solidFill>
            <a:schemeClr val="tx2"/>
          </a:solidFill>
          <a:latin typeface="CopprplGoth Bd BT"/>
        </a:defRPr>
      </a:lvl7pPr>
      <a:lvl8pPr marL="1371600" algn="l" rtl="0" fontAlgn="base">
        <a:spcBef>
          <a:spcPct val="0"/>
        </a:spcBef>
        <a:spcAft>
          <a:spcPct val="0"/>
        </a:spcAft>
        <a:defRPr sz="4400">
          <a:solidFill>
            <a:schemeClr val="tx2"/>
          </a:solidFill>
          <a:latin typeface="CopprplGoth Bd BT"/>
        </a:defRPr>
      </a:lvl8pPr>
      <a:lvl9pPr marL="1828800" algn="l" rtl="0" fontAlgn="base">
        <a:spcBef>
          <a:spcPct val="0"/>
        </a:spcBef>
        <a:spcAft>
          <a:spcPct val="0"/>
        </a:spcAft>
        <a:defRPr sz="4400">
          <a:solidFill>
            <a:schemeClr val="tx2"/>
          </a:solidFill>
          <a:latin typeface="CopprplGoth Bd BT"/>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C49393"/>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D6ADA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0.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pPr fontAlgn="auto">
              <a:spcAft>
                <a:spcPts val="0"/>
              </a:spcAft>
              <a:buFont typeface="Wingdings"/>
              <a:buNone/>
              <a:defRPr/>
            </a:pP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final presentation.</a:t>
            </a:r>
            <a:endParaRPr lang="en-US"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4338" name="Picture 3" descr="C:\Program Files\Microsoft Office\MEDIA\CAGCAT10\j0186348.wmf"/>
          <p:cNvPicPr>
            <a:picLocks noChangeAspect="1" noChangeArrowheads="1"/>
          </p:cNvPicPr>
          <p:nvPr/>
        </p:nvPicPr>
        <p:blipFill>
          <a:blip r:embed="rId3"/>
          <a:srcRect/>
          <a:stretch>
            <a:fillRect/>
          </a:stretch>
        </p:blipFill>
        <p:spPr bwMode="auto">
          <a:xfrm>
            <a:off x="228600" y="228600"/>
            <a:ext cx="3906838" cy="5486400"/>
          </a:xfrm>
          <a:prstGeom prst="rect">
            <a:avLst/>
          </a:prstGeom>
          <a:noFill/>
          <a:ln w="63500">
            <a:noFill/>
            <a:miter lim="800000"/>
            <a:headEnd/>
            <a:tailEnd/>
          </a:ln>
        </p:spPr>
      </p:pic>
      <p:sp>
        <p:nvSpPr>
          <p:cNvPr id="5" name="TextBox 4"/>
          <p:cNvSpPr txBox="1"/>
          <p:nvPr/>
        </p:nvSpPr>
        <p:spPr>
          <a:xfrm>
            <a:off x="0" y="6019800"/>
            <a:ext cx="2209800" cy="769441"/>
          </a:xfrm>
          <a:prstGeom prst="rect">
            <a:avLst/>
          </a:prstGeom>
          <a:noFill/>
        </p:spPr>
        <p:txBody>
          <a:bodyPr>
            <a:spAutoFit/>
          </a:bodyPr>
          <a:lstStyle/>
          <a:p>
            <a:pPr algn="ctr" fontAlgn="auto">
              <a:spcBef>
                <a:spcPts val="0"/>
              </a:spcBef>
              <a:spcAft>
                <a:spcPts val="0"/>
              </a:spcAft>
              <a:defRPr/>
            </a:pPr>
            <a:r>
              <a:rPr lang="en-US" sz="2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n-lt"/>
                <a:cs typeface="+mn-cs"/>
              </a:rPr>
              <a:t>MGMT</a:t>
            </a:r>
          </a:p>
          <a:p>
            <a:pPr algn="ctr" fontAlgn="auto">
              <a:spcBef>
                <a:spcPts val="0"/>
              </a:spcBef>
              <a:spcAft>
                <a:spcPts val="0"/>
              </a:spcAft>
              <a:defRPr/>
            </a:pPr>
            <a:r>
              <a:rPr lang="en-US" sz="2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n-lt"/>
                <a:cs typeface="+mn-cs"/>
              </a:rPr>
              <a:t>505-02</a:t>
            </a:r>
          </a:p>
        </p:txBody>
      </p:sp>
      <p:sp>
        <p:nvSpPr>
          <p:cNvPr id="6" name="Rounded Rectangular Callout 5"/>
          <p:cNvSpPr/>
          <p:nvPr/>
        </p:nvSpPr>
        <p:spPr>
          <a:xfrm>
            <a:off x="4495800" y="609600"/>
            <a:ext cx="4495800" cy="3657600"/>
          </a:xfrm>
          <a:prstGeom prst="wedgeRoundRectCallout">
            <a:avLst>
              <a:gd name="adj1" fmla="val -79395"/>
              <a:gd name="adj2" fmla="val -30172"/>
              <a:gd name="adj3" fmla="val 1666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ctrTitle"/>
          </p:nvPr>
        </p:nvSpPr>
        <p:spPr>
          <a:xfrm>
            <a:off x="4648200" y="609600"/>
            <a:ext cx="4191000" cy="3581400"/>
          </a:xfrm>
        </p:spPr>
        <p:txBody>
          <a:bodyPr>
            <a:normAutofit/>
          </a:bodyPr>
          <a:lstStyle/>
          <a:p>
            <a:pPr fontAlgn="auto">
              <a:spcAft>
                <a:spcPts val="0"/>
              </a:spcAft>
              <a:defRPr/>
            </a:pPr>
            <a:r>
              <a:rPr lang="en-US" sz="66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rPr>
              <a:t>Dr. Patti says…</a:t>
            </a:r>
            <a:endParaRPr lang="en-US" sz="66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endParaRPr>
          </a:p>
        </p:txBody>
      </p:sp>
      <p:sp>
        <p:nvSpPr>
          <p:cNvPr id="7" name="Rectangle 6"/>
          <p:cNvSpPr/>
          <p:nvPr/>
        </p:nvSpPr>
        <p:spPr>
          <a:xfrm>
            <a:off x="4038600" y="4800600"/>
            <a:ext cx="4495800" cy="9144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32770" name="Text Placeholder 1"/>
          <p:cNvSpPr>
            <a:spLocks noGrp="1"/>
          </p:cNvSpPr>
          <p:nvPr>
            <p:ph type="body" idx="1"/>
          </p:nvPr>
        </p:nvSpPr>
        <p:spPr/>
        <p:txBody>
          <a:bodyPr/>
          <a:lstStyle/>
          <a:p>
            <a:r>
              <a:rPr lang="en-US" dirty="0" smtClean="0"/>
              <a:t>Presented by Giselle Mongiello</a:t>
            </a:r>
          </a:p>
        </p:txBody>
      </p:sp>
      <p:sp>
        <p:nvSpPr>
          <p:cNvPr id="32771" name="Title 2"/>
          <p:cNvSpPr>
            <a:spLocks noGrp="1"/>
          </p:cNvSpPr>
          <p:nvPr>
            <p:ph type="title"/>
          </p:nvPr>
        </p:nvSpPr>
        <p:spPr/>
        <p:txBody>
          <a:bodyPr/>
          <a:lstStyle/>
          <a:p>
            <a:r>
              <a:rPr lang="en-US" sz="3600" dirty="0" smtClean="0"/>
              <a:t>Managerial Decision Making</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p:cNvSpPr>
          <p:nvPr>
            <p:ph type="title"/>
          </p:nvPr>
        </p:nvSpPr>
        <p:spPr>
          <a:xfrm>
            <a:off x="609600" y="228600"/>
            <a:ext cx="8153400" cy="990600"/>
          </a:xfrm>
        </p:spPr>
        <p:txBody>
          <a:bodyPr>
            <a:normAutofit fontScale="90000"/>
          </a:bodyPr>
          <a:lstStyle/>
          <a:p>
            <a:pPr algn="ctr" fontAlgn="auto">
              <a:spcAft>
                <a:spcPts val="0"/>
              </a:spcAft>
              <a:defRPr/>
            </a:pPr>
            <a:r>
              <a:rPr lang="en-US" sz="6000" b="1" dirty="0" smtClean="0"/>
              <a:t>Summary</a:t>
            </a:r>
          </a:p>
        </p:txBody>
      </p:sp>
      <p:sp>
        <p:nvSpPr>
          <p:cNvPr id="34818" name="Rectangle 1027"/>
          <p:cNvSpPr>
            <a:spLocks noGrp="1"/>
          </p:cNvSpPr>
          <p:nvPr>
            <p:ph type="body" idx="1"/>
          </p:nvPr>
        </p:nvSpPr>
        <p:spPr>
          <a:xfrm>
            <a:off x="612775" y="1600200"/>
            <a:ext cx="8153400" cy="4525963"/>
          </a:xfrm>
        </p:spPr>
        <p:txBody>
          <a:bodyPr/>
          <a:lstStyle/>
          <a:p>
            <a:r>
              <a:rPr lang="en-US" dirty="0" smtClean="0"/>
              <a:t>Different Decisions</a:t>
            </a:r>
          </a:p>
          <a:p>
            <a:pPr lvl="1"/>
            <a:r>
              <a:rPr lang="en-US" dirty="0" smtClean="0"/>
              <a:t>Programmed</a:t>
            </a:r>
          </a:p>
          <a:p>
            <a:pPr lvl="2"/>
            <a:r>
              <a:rPr lang="en-US" dirty="0" smtClean="0"/>
              <a:t>More certainty</a:t>
            </a:r>
          </a:p>
          <a:p>
            <a:pPr lvl="1"/>
            <a:r>
              <a:rPr lang="en-US" dirty="0" smtClean="0"/>
              <a:t>Non Programmed</a:t>
            </a:r>
          </a:p>
          <a:p>
            <a:pPr lvl="2"/>
            <a:r>
              <a:rPr lang="en-US" dirty="0" smtClean="0"/>
              <a:t>Less certainty</a:t>
            </a:r>
          </a:p>
          <a:p>
            <a:r>
              <a:rPr lang="en-US" dirty="0" smtClean="0"/>
              <a:t>6 Stages of managerial decision making</a:t>
            </a:r>
          </a:p>
          <a:p>
            <a:r>
              <a:rPr lang="en-US" dirty="0" smtClean="0"/>
              <a:t>Managing in a crisis</a:t>
            </a:r>
          </a:p>
          <a:p>
            <a:r>
              <a:rPr lang="en-US" dirty="0" smtClean="0"/>
              <a:t>Constraints on Decision Making</a:t>
            </a:r>
          </a:p>
          <a:p>
            <a:r>
              <a:rPr lang="en-US" dirty="0" smtClean="0"/>
              <a:t>Decision making in groups</a:t>
            </a:r>
          </a:p>
          <a:p>
            <a:pPr lvl="1">
              <a:buFont typeface="Wingdings 2" pitchFamily="18" charset="2"/>
              <a:buNone/>
            </a:pPr>
            <a:endParaRPr lang="en-US" dirty="0" smtClean="0"/>
          </a:p>
          <a:p>
            <a:pPr>
              <a:buFont typeface="Wingdings" pitchFamily="2" charset="2"/>
              <a:buNone/>
            </a:pPr>
            <a:endParaRPr lang="en-US" dirty="0" smtClean="0"/>
          </a:p>
        </p:txBody>
      </p:sp>
      <p:sp>
        <p:nvSpPr>
          <p:cNvPr id="34819"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Giselle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p:cNvSpPr>
          <p:nvPr>
            <p:ph type="title"/>
          </p:nvPr>
        </p:nvSpPr>
        <p:spPr>
          <a:xfrm>
            <a:off x="304800" y="228600"/>
            <a:ext cx="8458200" cy="990600"/>
          </a:xfrm>
        </p:spPr>
        <p:txBody>
          <a:bodyPr>
            <a:normAutofit fontScale="90000"/>
          </a:bodyPr>
          <a:lstStyle/>
          <a:p>
            <a:pPr algn="ctr" fontAlgn="auto">
              <a:spcAft>
                <a:spcPts val="0"/>
              </a:spcAft>
              <a:defRPr/>
            </a:pPr>
            <a:r>
              <a:rPr lang="en-US" sz="3200" b="1" dirty="0" smtClean="0"/>
              <a:t>Group Decisions Vs. Individual Decisions</a:t>
            </a:r>
          </a:p>
        </p:txBody>
      </p:sp>
      <p:sp>
        <p:nvSpPr>
          <p:cNvPr id="36866" name="Rectangle 1027"/>
          <p:cNvSpPr>
            <a:spLocks noGrp="1"/>
          </p:cNvSpPr>
          <p:nvPr>
            <p:ph type="body" idx="1"/>
          </p:nvPr>
        </p:nvSpPr>
        <p:spPr>
          <a:xfrm>
            <a:off x="685800" y="2133600"/>
            <a:ext cx="8153400" cy="3048000"/>
          </a:xfrm>
        </p:spPr>
        <p:txBody>
          <a:bodyPr/>
          <a:lstStyle/>
          <a:p>
            <a:pPr lvl="1"/>
            <a:r>
              <a:rPr lang="en-US" sz="4800" dirty="0" smtClean="0"/>
              <a:t>Presentations</a:t>
            </a:r>
          </a:p>
          <a:p>
            <a:pPr lvl="2"/>
            <a:r>
              <a:rPr lang="en-US" sz="4500" dirty="0" smtClean="0"/>
              <a:t>Individual</a:t>
            </a:r>
          </a:p>
          <a:p>
            <a:pPr lvl="2"/>
            <a:r>
              <a:rPr lang="en-US" sz="4500" dirty="0" smtClean="0"/>
              <a:t>Group</a:t>
            </a:r>
          </a:p>
          <a:p>
            <a:pPr lvl="1">
              <a:buFont typeface="Wingdings 2" pitchFamily="18" charset="2"/>
              <a:buNone/>
            </a:pPr>
            <a:endParaRPr lang="en-US" sz="4800" dirty="0" smtClean="0"/>
          </a:p>
        </p:txBody>
      </p:sp>
      <p:sp>
        <p:nvSpPr>
          <p:cNvPr id="36867" name="TextBox 4"/>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Giselle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1027"/>
          <p:cNvSpPr txBox="1">
            <a:spLocks noChangeArrowheads="1"/>
          </p:cNvSpPr>
          <p:nvPr/>
        </p:nvSpPr>
        <p:spPr bwMode="auto">
          <a:xfrm>
            <a:off x="1355725" y="1789113"/>
            <a:ext cx="7102475" cy="366712"/>
          </a:xfrm>
          <a:prstGeom prst="rect">
            <a:avLst/>
          </a:prstGeom>
          <a:noFill/>
          <a:ln w="9525">
            <a:noFill/>
            <a:miter lim="800000"/>
            <a:headEnd/>
            <a:tailEnd/>
          </a:ln>
        </p:spPr>
        <p:txBody>
          <a:bodyPr>
            <a:spAutoFit/>
          </a:bodyPr>
          <a:lstStyle/>
          <a:p>
            <a:endParaRPr lang="en-US" dirty="0">
              <a:latin typeface="Garamond" pitchFamily="18" charset="0"/>
            </a:endParaRPr>
          </a:p>
        </p:txBody>
      </p:sp>
      <p:sp>
        <p:nvSpPr>
          <p:cNvPr id="38914" name="Text Box 1029"/>
          <p:cNvSpPr txBox="1">
            <a:spLocks noChangeArrowheads="1"/>
          </p:cNvSpPr>
          <p:nvPr/>
        </p:nvSpPr>
        <p:spPr bwMode="auto">
          <a:xfrm>
            <a:off x="762000" y="1905000"/>
            <a:ext cx="7772400" cy="3600450"/>
          </a:xfrm>
          <a:prstGeom prst="rect">
            <a:avLst/>
          </a:prstGeom>
          <a:noFill/>
          <a:ln w="9525">
            <a:noFill/>
            <a:miter lim="800000"/>
            <a:headEnd/>
            <a:tailEnd/>
          </a:ln>
        </p:spPr>
        <p:txBody>
          <a:bodyPr>
            <a:spAutoFit/>
          </a:bodyPr>
          <a:lstStyle/>
          <a:p>
            <a:pPr>
              <a:spcBef>
                <a:spcPct val="50000"/>
              </a:spcBef>
            </a:pPr>
            <a:r>
              <a:rPr lang="en-US" sz="4600" b="1" dirty="0">
                <a:latin typeface="Garamond" pitchFamily="18" charset="0"/>
              </a:rPr>
              <a:t>“The business executive is by profession a decision maker.  Uncertainty is his opponent. Overcoming it is his mission.” – John McDonald</a:t>
            </a:r>
          </a:p>
        </p:txBody>
      </p:sp>
      <p:sp>
        <p:nvSpPr>
          <p:cNvPr id="38915" name="TextBox 5"/>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Giselle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47106" name="Text Placeholder 1"/>
          <p:cNvSpPr>
            <a:spLocks noGrp="1"/>
          </p:cNvSpPr>
          <p:nvPr>
            <p:ph type="body" idx="1"/>
          </p:nvPr>
        </p:nvSpPr>
        <p:spPr/>
        <p:txBody>
          <a:bodyPr/>
          <a:lstStyle/>
          <a:p>
            <a:r>
              <a:rPr lang="en-US" dirty="0" smtClean="0"/>
              <a:t>Presented by Phillip Scott</a:t>
            </a:r>
          </a:p>
        </p:txBody>
      </p:sp>
      <p:sp>
        <p:nvSpPr>
          <p:cNvPr id="47107" name="Title 2"/>
          <p:cNvSpPr>
            <a:spLocks noGrp="1"/>
          </p:cNvSpPr>
          <p:nvPr>
            <p:ph type="title"/>
          </p:nvPr>
        </p:nvSpPr>
        <p:spPr/>
        <p:txBody>
          <a:bodyPr/>
          <a:lstStyle/>
          <a:p>
            <a:r>
              <a:rPr lang="en-US" sz="3600" dirty="0" smtClean="0"/>
              <a:t>Effects of Managerial Decision Making</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p:cNvSpPr>
          <p:nvPr>
            <p:ph type="title"/>
          </p:nvPr>
        </p:nvSpPr>
        <p:spPr>
          <a:xfrm>
            <a:off x="609600" y="228600"/>
            <a:ext cx="8153400" cy="990600"/>
          </a:xfrm>
        </p:spPr>
        <p:txBody>
          <a:bodyPr>
            <a:normAutofit fontScale="90000"/>
          </a:bodyPr>
          <a:lstStyle/>
          <a:p>
            <a:pPr algn="ctr" fontAlgn="auto">
              <a:spcAft>
                <a:spcPts val="0"/>
              </a:spcAft>
              <a:defRPr/>
            </a:pPr>
            <a:r>
              <a:rPr lang="en-US" sz="6000" b="1" dirty="0" smtClean="0"/>
              <a:t>E</a:t>
            </a:r>
            <a:r>
              <a:rPr lang="en-US" sz="6000" b="1" dirty="0" smtClean="0"/>
              <a:t>ffect </a:t>
            </a:r>
            <a:r>
              <a:rPr lang="en-US" sz="6000" b="1" dirty="0" smtClean="0"/>
              <a:t>on me</a:t>
            </a:r>
          </a:p>
        </p:txBody>
      </p:sp>
      <p:sp>
        <p:nvSpPr>
          <p:cNvPr id="49154" name="Rectangle 1027"/>
          <p:cNvSpPr>
            <a:spLocks noGrp="1"/>
          </p:cNvSpPr>
          <p:nvPr>
            <p:ph type="body" idx="1"/>
          </p:nvPr>
        </p:nvSpPr>
        <p:spPr>
          <a:xfrm>
            <a:off x="685800" y="1798638"/>
            <a:ext cx="8153400" cy="4525962"/>
          </a:xfrm>
        </p:spPr>
        <p:txBody>
          <a:bodyPr/>
          <a:lstStyle/>
          <a:p>
            <a:r>
              <a:rPr lang="en-US" sz="3600" dirty="0" smtClean="0"/>
              <a:t>Can I assume Dr. Patti knows what she’s doing?</a:t>
            </a:r>
          </a:p>
          <a:p>
            <a:r>
              <a:rPr lang="en-US" sz="3600" dirty="0" smtClean="0"/>
              <a:t>How do I learn best?</a:t>
            </a:r>
          </a:p>
          <a:p>
            <a:r>
              <a:rPr lang="en-US" sz="3600" dirty="0" smtClean="0"/>
              <a:t>I could see she bought into this decision and was dedicated to seeing it work</a:t>
            </a:r>
          </a:p>
          <a:p>
            <a:pPr>
              <a:buFont typeface="Wingdings" pitchFamily="2" charset="2"/>
              <a:buNone/>
            </a:pPr>
            <a:endParaRPr lang="en-US" dirty="0" smtClean="0"/>
          </a:p>
        </p:txBody>
      </p:sp>
      <p:pic>
        <p:nvPicPr>
          <p:cNvPr id="49155" name="Picture 5" descr="C:\Documents and Settings\scot02\Local Settings\Temporary Internet Files\Content.IE5\IJBICNQ3\MC900441523[1].wmf"/>
          <p:cNvPicPr>
            <a:picLocks noChangeAspect="1" noChangeArrowheads="1"/>
          </p:cNvPicPr>
          <p:nvPr/>
        </p:nvPicPr>
        <p:blipFill>
          <a:blip r:embed="rId3"/>
          <a:srcRect/>
          <a:stretch>
            <a:fillRect/>
          </a:stretch>
        </p:blipFill>
        <p:spPr bwMode="auto">
          <a:xfrm>
            <a:off x="3352800" y="4724400"/>
            <a:ext cx="2319338" cy="1981200"/>
          </a:xfrm>
          <a:prstGeom prst="rect">
            <a:avLst/>
          </a:prstGeom>
          <a:noFill/>
          <a:ln w="9525">
            <a:noFill/>
            <a:miter lim="800000"/>
            <a:headEnd/>
            <a:tailEnd/>
          </a:ln>
        </p:spPr>
      </p:pic>
      <p:sp>
        <p:nvSpPr>
          <p:cNvPr id="49156" name="TextBox 4"/>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Phillip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p:cNvSpPr>
          <p:nvPr>
            <p:ph type="title"/>
          </p:nvPr>
        </p:nvSpPr>
        <p:spPr>
          <a:xfrm>
            <a:off x="304800" y="228600"/>
            <a:ext cx="8458200" cy="990600"/>
          </a:xfrm>
        </p:spPr>
        <p:txBody>
          <a:bodyPr>
            <a:normAutofit fontScale="90000"/>
          </a:bodyPr>
          <a:lstStyle/>
          <a:p>
            <a:pPr algn="ctr" fontAlgn="auto">
              <a:spcAft>
                <a:spcPts val="0"/>
              </a:spcAft>
              <a:defRPr/>
            </a:pPr>
            <a:r>
              <a:rPr lang="en-US" sz="6000" b="1" dirty="0" smtClean="0"/>
              <a:t>E</a:t>
            </a:r>
            <a:r>
              <a:rPr lang="en-US" sz="6000" b="1" dirty="0" smtClean="0"/>
              <a:t>ffect </a:t>
            </a:r>
            <a:r>
              <a:rPr lang="en-US" sz="6000" b="1" dirty="0" smtClean="0"/>
              <a:t>on group</a:t>
            </a:r>
          </a:p>
        </p:txBody>
      </p:sp>
      <p:sp>
        <p:nvSpPr>
          <p:cNvPr id="12291" name="Rectangle 1027"/>
          <p:cNvSpPr>
            <a:spLocks noGrp="1"/>
          </p:cNvSpPr>
          <p:nvPr>
            <p:ph type="body" idx="1"/>
          </p:nvPr>
        </p:nvSpPr>
        <p:spPr>
          <a:xfrm>
            <a:off x="685800" y="1295400"/>
            <a:ext cx="8153400" cy="3048000"/>
          </a:xfrm>
        </p:spPr>
        <p:txBody>
          <a:bodyPr>
            <a:normAutofit lnSpcReduction="10000"/>
          </a:bodyPr>
          <a:lstStyle/>
          <a:p>
            <a:pPr marL="640080" lvl="1" indent="-274320" fontAlgn="auto">
              <a:spcAft>
                <a:spcPts val="0"/>
              </a:spcAft>
              <a:buFont typeface="Wingdings 2"/>
              <a:buNone/>
              <a:defRPr/>
            </a:pPr>
            <a:endParaRPr lang="en-US" sz="3200" dirty="0" smtClean="0"/>
          </a:p>
          <a:p>
            <a:pPr marL="640080" lvl="1" indent="-274320" fontAlgn="auto">
              <a:spcAft>
                <a:spcPts val="0"/>
              </a:spcAft>
              <a:buFont typeface="Wingdings 2"/>
              <a:buChar char=""/>
              <a:defRPr/>
            </a:pPr>
            <a:r>
              <a:rPr lang="en-US" sz="3200" dirty="0" smtClean="0"/>
              <a:t> Challenged us to work together without a “leader” </a:t>
            </a:r>
          </a:p>
          <a:p>
            <a:pPr marL="640080" lvl="1" indent="-274320" fontAlgn="auto">
              <a:spcAft>
                <a:spcPts val="0"/>
              </a:spcAft>
              <a:buFont typeface="Wingdings 2"/>
              <a:buChar char=""/>
              <a:defRPr/>
            </a:pPr>
            <a:r>
              <a:rPr lang="en-US" sz="3200" dirty="0" smtClean="0"/>
              <a:t> Decision-making process was more complicated</a:t>
            </a:r>
          </a:p>
          <a:p>
            <a:pPr marL="640080" lvl="1" indent="-274320" fontAlgn="auto">
              <a:spcAft>
                <a:spcPts val="0"/>
              </a:spcAft>
              <a:buFont typeface="Wingdings 2"/>
              <a:buChar char=""/>
              <a:defRPr/>
            </a:pPr>
            <a:r>
              <a:rPr lang="en-US" sz="3200" dirty="0" smtClean="0"/>
              <a:t> Encouraged input and discouraged satisfising</a:t>
            </a:r>
          </a:p>
        </p:txBody>
      </p:sp>
      <p:sp>
        <p:nvSpPr>
          <p:cNvPr id="51203"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Phillip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p:cNvSpPr>
          <p:nvPr>
            <p:ph type="title"/>
          </p:nvPr>
        </p:nvSpPr>
        <p:spPr>
          <a:xfrm>
            <a:off x="304800" y="228600"/>
            <a:ext cx="8458200" cy="990600"/>
          </a:xfrm>
        </p:spPr>
        <p:txBody>
          <a:bodyPr>
            <a:normAutofit fontScale="90000"/>
          </a:bodyPr>
          <a:lstStyle/>
          <a:p>
            <a:pPr algn="ctr" fontAlgn="auto">
              <a:spcAft>
                <a:spcPts val="0"/>
              </a:spcAft>
              <a:defRPr/>
            </a:pPr>
            <a:r>
              <a:rPr lang="en-US" sz="6000" b="1" dirty="0" smtClean="0"/>
              <a:t>Effect </a:t>
            </a:r>
            <a:r>
              <a:rPr lang="en-US" sz="6000" b="1" dirty="0" smtClean="0"/>
              <a:t>on class</a:t>
            </a:r>
          </a:p>
        </p:txBody>
      </p:sp>
      <p:sp>
        <p:nvSpPr>
          <p:cNvPr id="53250" name="Rectangle 1027"/>
          <p:cNvSpPr>
            <a:spLocks noGrp="1"/>
          </p:cNvSpPr>
          <p:nvPr>
            <p:ph type="body" idx="1"/>
          </p:nvPr>
        </p:nvSpPr>
        <p:spPr>
          <a:xfrm>
            <a:off x="685800" y="2133600"/>
            <a:ext cx="8153400" cy="3048000"/>
          </a:xfrm>
        </p:spPr>
        <p:txBody>
          <a:bodyPr/>
          <a:lstStyle/>
          <a:p>
            <a:pPr lvl="1"/>
            <a:r>
              <a:rPr lang="en-US" sz="3200" dirty="0" smtClean="0"/>
              <a:t> Encouraged creativity</a:t>
            </a:r>
          </a:p>
          <a:p>
            <a:pPr lvl="1"/>
            <a:r>
              <a:rPr lang="en-US" sz="3200" dirty="0" smtClean="0"/>
              <a:t> Added importance to our work</a:t>
            </a:r>
          </a:p>
          <a:p>
            <a:pPr lvl="1"/>
            <a:r>
              <a:rPr lang="en-US" sz="3200" dirty="0" smtClean="0"/>
              <a:t> Made us feel connected</a:t>
            </a:r>
          </a:p>
        </p:txBody>
      </p:sp>
      <p:pic>
        <p:nvPicPr>
          <p:cNvPr id="4" name="Picture 4" descr="C:\Documents and Settings\scot02\Local Settings\Temporary Internet Files\Content.IE5\QGOS1LGK\MC900057778[1].wmf"/>
          <p:cNvPicPr>
            <a:picLocks noChangeAspect="1" noChangeArrowheads="1"/>
          </p:cNvPicPr>
          <p:nvPr/>
        </p:nvPicPr>
        <p:blipFill>
          <a:blip r:embed="rId3"/>
          <a:srcRect/>
          <a:stretch>
            <a:fillRect/>
          </a:stretch>
        </p:blipFill>
        <p:spPr bwMode="auto">
          <a:xfrm>
            <a:off x="5943600" y="3657600"/>
            <a:ext cx="2536113" cy="238627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3252" name="TextBox 4"/>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Phillip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Placeholder 1"/>
          <p:cNvSpPr>
            <a:spLocks noGrp="1"/>
          </p:cNvSpPr>
          <p:nvPr>
            <p:ph type="body" idx="1"/>
          </p:nvPr>
        </p:nvSpPr>
        <p:spPr>
          <a:xfrm>
            <a:off x="1371600" y="2743200"/>
            <a:ext cx="7123113" cy="3048000"/>
          </a:xfrm>
        </p:spPr>
        <p:txBody>
          <a:bodyPr/>
          <a:lstStyle/>
          <a:p>
            <a:pPr>
              <a:buFont typeface="Arial" charset="0"/>
              <a:buChar char="•"/>
            </a:pPr>
            <a:r>
              <a:rPr lang="en-US" dirty="0" smtClean="0"/>
              <a:t>Planning and Strategic Management</a:t>
            </a:r>
          </a:p>
          <a:p>
            <a:pPr>
              <a:buFont typeface="Arial" charset="0"/>
              <a:buChar char="•"/>
            </a:pPr>
            <a:r>
              <a:rPr lang="en-US" dirty="0" smtClean="0"/>
              <a:t>Ethics and Corporate Responsibility</a:t>
            </a:r>
          </a:p>
          <a:p>
            <a:pPr>
              <a:buFont typeface="Arial" charset="0"/>
              <a:buChar char="•"/>
            </a:pPr>
            <a:r>
              <a:rPr lang="en-US" dirty="0" smtClean="0"/>
              <a:t>International Management</a:t>
            </a:r>
          </a:p>
          <a:p>
            <a:pPr>
              <a:buFont typeface="Arial" charset="0"/>
              <a:buChar char="•"/>
            </a:pPr>
            <a:r>
              <a:rPr lang="en-US" dirty="0" smtClean="0"/>
              <a:t>Entrepreneurship</a:t>
            </a:r>
          </a:p>
        </p:txBody>
      </p:sp>
      <p:sp>
        <p:nvSpPr>
          <p:cNvPr id="55298" name="Title 2"/>
          <p:cNvSpPr>
            <a:spLocks noGrp="1"/>
          </p:cNvSpPr>
          <p:nvPr>
            <p:ph type="title"/>
          </p:nvPr>
        </p:nvSpPr>
        <p:spPr/>
        <p:txBody>
          <a:bodyPr/>
          <a:lstStyle/>
          <a:p>
            <a:r>
              <a:rPr lang="en-US" sz="4000" dirty="0" smtClean="0"/>
              <a:t>Planning: </a:t>
            </a:r>
            <a:br>
              <a:rPr lang="en-US" sz="4000" dirty="0" smtClean="0"/>
            </a:br>
            <a:r>
              <a:rPr lang="en-US" sz="3600" dirty="0" smtClean="0"/>
              <a:t>Delivering Strategic Value</a:t>
            </a:r>
          </a:p>
        </p:txBody>
      </p:sp>
      <p:pic>
        <p:nvPicPr>
          <p:cNvPr id="55299"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57346" name="Text Placeholder 1"/>
          <p:cNvSpPr>
            <a:spLocks noGrp="1"/>
          </p:cNvSpPr>
          <p:nvPr>
            <p:ph type="body" idx="1"/>
          </p:nvPr>
        </p:nvSpPr>
        <p:spPr/>
        <p:txBody>
          <a:bodyPr/>
          <a:lstStyle/>
          <a:p>
            <a:r>
              <a:rPr lang="en-US" dirty="0" smtClean="0"/>
              <a:t>Presented by Meet Shah</a:t>
            </a:r>
          </a:p>
        </p:txBody>
      </p:sp>
      <p:sp>
        <p:nvSpPr>
          <p:cNvPr id="57347" name="Title 2"/>
          <p:cNvSpPr>
            <a:spLocks noGrp="1"/>
          </p:cNvSpPr>
          <p:nvPr>
            <p:ph type="title"/>
          </p:nvPr>
        </p:nvSpPr>
        <p:spPr/>
        <p:txBody>
          <a:bodyPr/>
          <a:lstStyle/>
          <a:p>
            <a:r>
              <a:rPr lang="en-US" sz="3600" dirty="0" smtClean="0"/>
              <a:t>Establishing Vision and Mission</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304800" y="228600"/>
          <a:ext cx="86868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2819400" y="990600"/>
            <a:ext cx="3886200" cy="1219200"/>
          </a:xfrm>
          <a:prstGeom prst="roundRect">
            <a:avLst/>
          </a:prstGeom>
          <a:solidFill>
            <a:schemeClr val="accent4">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buFont typeface="Arial" pitchFamily="34" charset="0"/>
              <a:buChar char="•"/>
              <a:defRPr/>
            </a:pPr>
            <a:r>
              <a:rPr lang="en-US" sz="1400" dirty="0">
                <a:solidFill>
                  <a:schemeClr val="tx2">
                    <a:lumMod val="25000"/>
                  </a:schemeClr>
                </a:solidFill>
              </a:rPr>
              <a:t>Managing</a:t>
            </a:r>
          </a:p>
          <a:p>
            <a:pPr fontAlgn="auto">
              <a:spcBef>
                <a:spcPts val="0"/>
              </a:spcBef>
              <a:spcAft>
                <a:spcPts val="0"/>
              </a:spcAft>
              <a:buFont typeface="Arial" pitchFamily="34" charset="0"/>
              <a:buChar char="•"/>
              <a:defRPr/>
            </a:pPr>
            <a:r>
              <a:rPr lang="en-US" sz="1400" dirty="0">
                <a:solidFill>
                  <a:schemeClr val="tx2">
                    <a:lumMod val="25000"/>
                  </a:schemeClr>
                </a:solidFill>
              </a:rPr>
              <a:t>The External Environment &amp; Organizational Culture</a:t>
            </a:r>
          </a:p>
          <a:p>
            <a:pPr fontAlgn="auto">
              <a:spcBef>
                <a:spcPts val="0"/>
              </a:spcBef>
              <a:spcAft>
                <a:spcPts val="0"/>
              </a:spcAft>
              <a:buFont typeface="Arial" pitchFamily="34" charset="0"/>
              <a:buChar char="•"/>
              <a:defRPr/>
            </a:pPr>
            <a:r>
              <a:rPr lang="en-US" sz="1400" dirty="0">
                <a:solidFill>
                  <a:schemeClr val="tx2">
                    <a:lumMod val="25000"/>
                  </a:schemeClr>
                </a:solidFill>
              </a:rPr>
              <a:t>Managerial Decision Making</a:t>
            </a:r>
          </a:p>
        </p:txBody>
      </p:sp>
      <p:sp>
        <p:nvSpPr>
          <p:cNvPr id="4" name="Rounded Rectangle 3"/>
          <p:cNvSpPr/>
          <p:nvPr/>
        </p:nvSpPr>
        <p:spPr>
          <a:xfrm>
            <a:off x="2895600" y="3276600"/>
            <a:ext cx="3810000" cy="1143000"/>
          </a:xfrm>
          <a:prstGeom prst="round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buFont typeface="Arial" pitchFamily="34" charset="0"/>
              <a:buChar char="•"/>
              <a:defRPr/>
            </a:pPr>
            <a:r>
              <a:rPr lang="en-US" sz="1400" dirty="0">
                <a:solidFill>
                  <a:schemeClr val="tx2">
                    <a:lumMod val="25000"/>
                  </a:schemeClr>
                </a:solidFill>
              </a:rPr>
              <a:t>Planning &amp; Strategic Management</a:t>
            </a:r>
          </a:p>
          <a:p>
            <a:pPr fontAlgn="auto">
              <a:spcBef>
                <a:spcPts val="0"/>
              </a:spcBef>
              <a:spcAft>
                <a:spcPts val="0"/>
              </a:spcAft>
              <a:buFont typeface="Arial" pitchFamily="34" charset="0"/>
              <a:buChar char="•"/>
              <a:defRPr/>
            </a:pPr>
            <a:r>
              <a:rPr lang="en-US" sz="1400" dirty="0">
                <a:solidFill>
                  <a:schemeClr val="tx2">
                    <a:lumMod val="25000"/>
                  </a:schemeClr>
                </a:solidFill>
              </a:rPr>
              <a:t>Ethics and Corporate Responsibility</a:t>
            </a:r>
          </a:p>
          <a:p>
            <a:pPr fontAlgn="auto">
              <a:spcBef>
                <a:spcPts val="0"/>
              </a:spcBef>
              <a:spcAft>
                <a:spcPts val="0"/>
              </a:spcAft>
              <a:buFont typeface="Arial" pitchFamily="34" charset="0"/>
              <a:buChar char="•"/>
              <a:defRPr/>
            </a:pPr>
            <a:r>
              <a:rPr lang="en-US" sz="1400" dirty="0">
                <a:solidFill>
                  <a:schemeClr val="tx2">
                    <a:lumMod val="25000"/>
                  </a:schemeClr>
                </a:solidFill>
              </a:rPr>
              <a:t>International Management</a:t>
            </a:r>
          </a:p>
          <a:p>
            <a:pPr fontAlgn="auto">
              <a:spcBef>
                <a:spcPts val="0"/>
              </a:spcBef>
              <a:spcAft>
                <a:spcPts val="0"/>
              </a:spcAft>
              <a:buFont typeface="Arial" pitchFamily="34" charset="0"/>
              <a:buChar char="•"/>
              <a:defRPr/>
            </a:pPr>
            <a:r>
              <a:rPr lang="en-US" sz="1400" dirty="0">
                <a:solidFill>
                  <a:schemeClr val="tx2">
                    <a:lumMod val="25000"/>
                  </a:schemeClr>
                </a:solidFill>
              </a:rPr>
              <a:t>Entrepreneurship</a:t>
            </a:r>
          </a:p>
        </p:txBody>
      </p:sp>
      <p:sp>
        <p:nvSpPr>
          <p:cNvPr id="5" name="Rounded Rectangle 4"/>
          <p:cNvSpPr/>
          <p:nvPr/>
        </p:nvSpPr>
        <p:spPr>
          <a:xfrm>
            <a:off x="381000" y="5486400"/>
            <a:ext cx="2819400" cy="1143000"/>
          </a:xfrm>
          <a:prstGeom prst="roundRect">
            <a:avLst/>
          </a:prstGeom>
          <a:solidFill>
            <a:schemeClr val="accent1">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buFont typeface="Arial" pitchFamily="34" charset="0"/>
              <a:buChar char="•"/>
              <a:defRPr/>
            </a:pPr>
            <a:r>
              <a:rPr lang="en-US" sz="1400" dirty="0">
                <a:solidFill>
                  <a:schemeClr val="tx2">
                    <a:lumMod val="25000"/>
                  </a:schemeClr>
                </a:solidFill>
              </a:rPr>
              <a:t>Structure</a:t>
            </a:r>
          </a:p>
          <a:p>
            <a:pPr fontAlgn="auto">
              <a:spcBef>
                <a:spcPts val="0"/>
              </a:spcBef>
              <a:spcAft>
                <a:spcPts val="0"/>
              </a:spcAft>
              <a:buFont typeface="Arial" pitchFamily="34" charset="0"/>
              <a:buChar char="•"/>
              <a:defRPr/>
            </a:pPr>
            <a:r>
              <a:rPr lang="en-US" sz="1400" dirty="0">
                <a:solidFill>
                  <a:schemeClr val="tx2">
                    <a:lumMod val="25000"/>
                  </a:schemeClr>
                </a:solidFill>
              </a:rPr>
              <a:t>Agility</a:t>
            </a:r>
          </a:p>
          <a:p>
            <a:pPr fontAlgn="auto">
              <a:spcBef>
                <a:spcPts val="0"/>
              </a:spcBef>
              <a:spcAft>
                <a:spcPts val="0"/>
              </a:spcAft>
              <a:buFont typeface="Arial" pitchFamily="34" charset="0"/>
              <a:buChar char="•"/>
              <a:defRPr/>
            </a:pPr>
            <a:r>
              <a:rPr lang="en-US" sz="1400" dirty="0">
                <a:solidFill>
                  <a:schemeClr val="tx2">
                    <a:lumMod val="25000"/>
                  </a:schemeClr>
                </a:solidFill>
              </a:rPr>
              <a:t>HR Management</a:t>
            </a:r>
          </a:p>
          <a:p>
            <a:pPr fontAlgn="auto">
              <a:spcBef>
                <a:spcPts val="0"/>
              </a:spcBef>
              <a:spcAft>
                <a:spcPts val="0"/>
              </a:spcAft>
              <a:buFont typeface="Arial" pitchFamily="34" charset="0"/>
              <a:buChar char="•"/>
              <a:defRPr/>
            </a:pPr>
            <a:r>
              <a:rPr lang="en-US" sz="1400" dirty="0">
                <a:solidFill>
                  <a:schemeClr val="tx2">
                    <a:lumMod val="25000"/>
                  </a:schemeClr>
                </a:solidFill>
              </a:rPr>
              <a:t>Managing the Diverse Workforce</a:t>
            </a:r>
          </a:p>
        </p:txBody>
      </p:sp>
      <p:sp>
        <p:nvSpPr>
          <p:cNvPr id="6" name="Rounded Rectangle 5"/>
          <p:cNvSpPr/>
          <p:nvPr/>
        </p:nvSpPr>
        <p:spPr>
          <a:xfrm>
            <a:off x="3352800" y="5486400"/>
            <a:ext cx="2819400" cy="1143000"/>
          </a:xfrm>
          <a:prstGeom prst="roundRect">
            <a:avLst/>
          </a:prstGeom>
          <a:solidFill>
            <a:schemeClr val="accent1">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buFont typeface="Arial" pitchFamily="34" charset="0"/>
              <a:buChar char="•"/>
              <a:defRPr/>
            </a:pPr>
            <a:r>
              <a:rPr lang="en-US" sz="1400" dirty="0">
                <a:solidFill>
                  <a:schemeClr val="tx2">
                    <a:lumMod val="25000"/>
                  </a:schemeClr>
                </a:solidFill>
              </a:rPr>
              <a:t>Leadership</a:t>
            </a:r>
          </a:p>
          <a:p>
            <a:pPr fontAlgn="auto">
              <a:spcBef>
                <a:spcPts val="0"/>
              </a:spcBef>
              <a:spcAft>
                <a:spcPts val="0"/>
              </a:spcAft>
              <a:buFont typeface="Arial" pitchFamily="34" charset="0"/>
              <a:buChar char="•"/>
              <a:defRPr/>
            </a:pPr>
            <a:r>
              <a:rPr lang="en-US" sz="1400" dirty="0">
                <a:solidFill>
                  <a:schemeClr val="tx2">
                    <a:lumMod val="25000"/>
                  </a:schemeClr>
                </a:solidFill>
              </a:rPr>
              <a:t>Motivating for Performance</a:t>
            </a:r>
          </a:p>
          <a:p>
            <a:pPr fontAlgn="auto">
              <a:spcBef>
                <a:spcPts val="0"/>
              </a:spcBef>
              <a:spcAft>
                <a:spcPts val="0"/>
              </a:spcAft>
              <a:buFont typeface="Arial" pitchFamily="34" charset="0"/>
              <a:buChar char="•"/>
              <a:defRPr/>
            </a:pPr>
            <a:r>
              <a:rPr lang="en-US" sz="1400" dirty="0">
                <a:solidFill>
                  <a:schemeClr val="tx2">
                    <a:lumMod val="25000"/>
                  </a:schemeClr>
                </a:solidFill>
              </a:rPr>
              <a:t>Teamwork</a:t>
            </a:r>
          </a:p>
          <a:p>
            <a:pPr fontAlgn="auto">
              <a:spcBef>
                <a:spcPts val="0"/>
              </a:spcBef>
              <a:spcAft>
                <a:spcPts val="0"/>
              </a:spcAft>
              <a:buFont typeface="Arial" pitchFamily="34" charset="0"/>
              <a:buChar char="•"/>
              <a:defRPr/>
            </a:pPr>
            <a:r>
              <a:rPr lang="en-US" sz="1400" dirty="0">
                <a:solidFill>
                  <a:schemeClr val="tx2">
                    <a:lumMod val="25000"/>
                  </a:schemeClr>
                </a:solidFill>
              </a:rPr>
              <a:t>Communication</a:t>
            </a:r>
          </a:p>
        </p:txBody>
      </p:sp>
      <p:sp>
        <p:nvSpPr>
          <p:cNvPr id="7" name="Rounded Rectangle 6"/>
          <p:cNvSpPr/>
          <p:nvPr/>
        </p:nvSpPr>
        <p:spPr>
          <a:xfrm>
            <a:off x="6324600" y="5486400"/>
            <a:ext cx="2819400" cy="1143000"/>
          </a:xfrm>
          <a:prstGeom prst="roundRect">
            <a:avLst/>
          </a:prstGeom>
          <a:solidFill>
            <a:schemeClr val="accent1">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buFont typeface="Arial" pitchFamily="34" charset="0"/>
              <a:buChar char="•"/>
              <a:defRPr/>
            </a:pPr>
            <a:r>
              <a:rPr lang="en-US" sz="1400" dirty="0">
                <a:solidFill>
                  <a:schemeClr val="tx2">
                    <a:lumMod val="25000"/>
                  </a:schemeClr>
                </a:solidFill>
              </a:rPr>
              <a:t>Managerial Control</a:t>
            </a:r>
          </a:p>
          <a:p>
            <a:pPr fontAlgn="auto">
              <a:spcBef>
                <a:spcPts val="0"/>
              </a:spcBef>
              <a:spcAft>
                <a:spcPts val="0"/>
              </a:spcAft>
              <a:buFont typeface="Arial" pitchFamily="34" charset="0"/>
              <a:buChar char="•"/>
              <a:defRPr/>
            </a:pPr>
            <a:r>
              <a:rPr lang="en-US" sz="1400" dirty="0">
                <a:solidFill>
                  <a:schemeClr val="tx2">
                    <a:lumMod val="25000"/>
                  </a:schemeClr>
                </a:solidFill>
              </a:rPr>
              <a:t>Managing Technology &amp; Innovation</a:t>
            </a:r>
          </a:p>
          <a:p>
            <a:pPr fontAlgn="auto">
              <a:spcBef>
                <a:spcPts val="0"/>
              </a:spcBef>
              <a:spcAft>
                <a:spcPts val="0"/>
              </a:spcAft>
              <a:buFont typeface="Arial" pitchFamily="34" charset="0"/>
              <a:buChar char="•"/>
              <a:defRPr/>
            </a:pPr>
            <a:r>
              <a:rPr lang="en-US" sz="1400" dirty="0">
                <a:solidFill>
                  <a:schemeClr val="tx2">
                    <a:lumMod val="25000"/>
                  </a:schemeClr>
                </a:solidFill>
              </a:rPr>
              <a:t>Creating &amp; Managing Change</a:t>
            </a:r>
          </a:p>
        </p:txBody>
      </p:sp>
      <p:sp>
        <p:nvSpPr>
          <p:cNvPr id="16391" name="TextBox 8"/>
          <p:cNvSpPr txBox="1">
            <a:spLocks noChangeArrowheads="1"/>
          </p:cNvSpPr>
          <p:nvPr/>
        </p:nvSpPr>
        <p:spPr bwMode="auto">
          <a:xfrm>
            <a:off x="7162800" y="6626225"/>
            <a:ext cx="1981200" cy="307975"/>
          </a:xfrm>
          <a:prstGeom prst="rect">
            <a:avLst/>
          </a:prstGeom>
          <a:noFill/>
          <a:ln w="9525">
            <a:noFill/>
            <a:miter lim="800000"/>
            <a:headEnd/>
            <a:tailEnd/>
          </a:ln>
        </p:spPr>
        <p:txBody>
          <a:bodyPr>
            <a:spAutoFit/>
          </a:bodyPr>
          <a:lstStyle/>
          <a:p>
            <a:pPr algn="r"/>
            <a:r>
              <a:rPr lang="en-US" sz="1400" dirty="0">
                <a:latin typeface="Garamond" pitchFamily="18" charset="0"/>
              </a:rPr>
              <a:t>Angela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76200"/>
            <a:ext cx="8153400" cy="990600"/>
          </a:xfrm>
        </p:spPr>
        <p:txBody>
          <a:bodyPr>
            <a:normAutofit fontScale="90000"/>
          </a:bodyPr>
          <a:lstStyle/>
          <a:p>
            <a:pPr algn="ctr" fontAlgn="auto">
              <a:spcAft>
                <a:spcPts val="0"/>
              </a:spcAft>
              <a:defRPr/>
            </a:pPr>
            <a:r>
              <a:rPr lang="en-US" dirty="0" smtClean="0"/>
              <a:t>Planning: </a:t>
            </a:r>
            <a:br>
              <a:rPr lang="en-US" dirty="0" smtClean="0"/>
            </a:br>
            <a:r>
              <a:rPr lang="en-US" dirty="0" smtClean="0"/>
              <a:t>Strategic Value begins with…</a:t>
            </a:r>
            <a:endParaRPr lang="en-US" dirty="0"/>
          </a:p>
        </p:txBody>
      </p:sp>
      <p:sp>
        <p:nvSpPr>
          <p:cNvPr id="59394" name="Content Placeholder 2"/>
          <p:cNvSpPr>
            <a:spLocks noGrp="1"/>
          </p:cNvSpPr>
          <p:nvPr>
            <p:ph sz="quarter" idx="1"/>
          </p:nvPr>
        </p:nvSpPr>
        <p:spPr>
          <a:xfrm>
            <a:off x="612775" y="1600200"/>
            <a:ext cx="8153400" cy="4495800"/>
          </a:xfrm>
        </p:spPr>
        <p:txBody>
          <a:bodyPr/>
          <a:lstStyle/>
          <a:p>
            <a:r>
              <a:rPr lang="en-US" dirty="0" smtClean="0"/>
              <a:t>Establishment of…</a:t>
            </a:r>
          </a:p>
          <a:p>
            <a:pPr lvl="1"/>
            <a:r>
              <a:rPr lang="en-US" dirty="0" smtClean="0"/>
              <a:t>Vision</a:t>
            </a:r>
          </a:p>
          <a:p>
            <a:pPr lvl="1"/>
            <a:r>
              <a:rPr lang="en-US" dirty="0" smtClean="0"/>
              <a:t>Mission</a:t>
            </a:r>
          </a:p>
          <a:p>
            <a:pPr lvl="2"/>
            <a:endParaRPr lang="en-US" dirty="0" smtClean="0"/>
          </a:p>
          <a:p>
            <a:pPr lvl="2"/>
            <a:endParaRPr lang="en-US" dirty="0" smtClean="0"/>
          </a:p>
        </p:txBody>
      </p:sp>
      <p:sp>
        <p:nvSpPr>
          <p:cNvPr id="59395"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Meet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76200"/>
            <a:ext cx="8153400" cy="990600"/>
          </a:xfrm>
        </p:spPr>
        <p:txBody>
          <a:bodyPr>
            <a:normAutofit fontScale="90000"/>
          </a:bodyPr>
          <a:lstStyle/>
          <a:p>
            <a:pPr algn="ctr" fontAlgn="auto">
              <a:spcAft>
                <a:spcPts val="0"/>
              </a:spcAft>
              <a:defRPr/>
            </a:pPr>
            <a:r>
              <a:rPr lang="en-US" dirty="0" smtClean="0"/>
              <a:t>Planning: </a:t>
            </a:r>
            <a:br>
              <a:rPr lang="en-US" dirty="0" smtClean="0"/>
            </a:br>
            <a:r>
              <a:rPr lang="en-US" dirty="0" smtClean="0"/>
              <a:t>Delivering Strategic Value</a:t>
            </a:r>
            <a:endParaRPr lang="en-US" dirty="0"/>
          </a:p>
        </p:txBody>
      </p:sp>
      <p:sp>
        <p:nvSpPr>
          <p:cNvPr id="61442" name="Content Placeholder 2"/>
          <p:cNvSpPr>
            <a:spLocks noGrp="1"/>
          </p:cNvSpPr>
          <p:nvPr>
            <p:ph sz="quarter" idx="1"/>
          </p:nvPr>
        </p:nvSpPr>
        <p:spPr>
          <a:xfrm>
            <a:off x="612775" y="1600200"/>
            <a:ext cx="8153400" cy="4495800"/>
          </a:xfrm>
        </p:spPr>
        <p:txBody>
          <a:bodyPr/>
          <a:lstStyle/>
          <a:p>
            <a:r>
              <a:rPr lang="en-US" dirty="0" smtClean="0"/>
              <a:t>How my team and I were affected…</a:t>
            </a:r>
          </a:p>
        </p:txBody>
      </p:sp>
      <p:sp>
        <p:nvSpPr>
          <p:cNvPr id="61443"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Meet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63490" name="Text Placeholder 1"/>
          <p:cNvSpPr>
            <a:spLocks noGrp="1"/>
          </p:cNvSpPr>
          <p:nvPr>
            <p:ph type="body" idx="1"/>
          </p:nvPr>
        </p:nvSpPr>
        <p:spPr/>
        <p:txBody>
          <a:bodyPr/>
          <a:lstStyle/>
          <a:p>
            <a:r>
              <a:rPr lang="en-US" dirty="0" smtClean="0"/>
              <a:t>Presented by Vik Reddy</a:t>
            </a:r>
          </a:p>
        </p:txBody>
      </p:sp>
      <p:sp>
        <p:nvSpPr>
          <p:cNvPr id="63491" name="Title 2"/>
          <p:cNvSpPr>
            <a:spLocks noGrp="1"/>
          </p:cNvSpPr>
          <p:nvPr>
            <p:ph type="title"/>
          </p:nvPr>
        </p:nvSpPr>
        <p:spPr/>
        <p:txBody>
          <a:bodyPr/>
          <a:lstStyle/>
          <a:p>
            <a:r>
              <a:rPr lang="en-US" sz="3600" dirty="0" smtClean="0"/>
              <a:t>Understanding the Changes Around you</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normAutofit fontScale="90000"/>
          </a:bodyPr>
          <a:lstStyle/>
          <a:p>
            <a:pPr algn="ctr" fontAlgn="auto">
              <a:spcAft>
                <a:spcPts val="0"/>
              </a:spcAft>
              <a:defRPr/>
            </a:pPr>
            <a:r>
              <a:rPr lang="en-US" sz="3200" dirty="0" smtClean="0">
                <a:ea typeface="ＭＳ Ｐゴシック" charset="-128"/>
                <a:cs typeface="ＭＳ Ｐゴシック" charset="-128"/>
              </a:rPr>
              <a:t>Planning:</a:t>
            </a:r>
            <a:br>
              <a:rPr lang="en-US" sz="3200" dirty="0" smtClean="0">
                <a:ea typeface="ＭＳ Ｐゴシック" charset="-128"/>
                <a:cs typeface="ＭＳ Ｐゴシック" charset="-128"/>
              </a:rPr>
            </a:br>
            <a:r>
              <a:rPr lang="en-US" sz="3200" dirty="0" smtClean="0">
                <a:ea typeface="ＭＳ Ｐゴシック" charset="-128"/>
                <a:cs typeface="ＭＳ Ｐゴシック" charset="-128"/>
              </a:rPr>
              <a:t>Understanding the Changes Around You</a:t>
            </a:r>
          </a:p>
        </p:txBody>
      </p:sp>
      <p:graphicFrame>
        <p:nvGraphicFramePr>
          <p:cNvPr id="5" name="Table 4"/>
          <p:cNvGraphicFramePr>
            <a:graphicFrameLocks noGrp="1"/>
          </p:cNvGraphicFramePr>
          <p:nvPr/>
        </p:nvGraphicFramePr>
        <p:xfrm>
          <a:off x="1066800" y="1752600"/>
          <a:ext cx="7162800" cy="4645025"/>
        </p:xfrm>
        <a:graphic>
          <a:graphicData uri="http://schemas.openxmlformats.org/drawingml/2006/table">
            <a:tbl>
              <a:tblPr/>
              <a:tblGrid>
                <a:gridCol w="2387600"/>
                <a:gridCol w="2387600"/>
                <a:gridCol w="2387600"/>
              </a:tblGrid>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aramond" charset="0"/>
                          <a:ea typeface="ＭＳ Ｐゴシック" charset="-128"/>
                          <a:cs typeface="ＭＳ Ｐゴシック" charset="-128"/>
                        </a:rPr>
                        <a:t>Baby Boomers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aramond" charset="0"/>
                          <a:ea typeface="ＭＳ Ｐゴシック" charset="-128"/>
                          <a:cs typeface="ＭＳ Ｐゴシック" charset="-128"/>
                        </a:rPr>
                        <a:t>Gen-X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aramond" charset="0"/>
                          <a:ea typeface="ＭＳ Ｐゴシック" charset="-128"/>
                          <a:cs typeface="ＭＳ Ｐゴシック" charset="-128"/>
                        </a:rPr>
                        <a:t>Millennial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1947-1964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1964-1980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1980 - Present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Vietnam, Post War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Cold War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9/11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JFK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Sexual Revolution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Globalization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Moon Landing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Disco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Green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Woodstock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AIDS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Internet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Civil Rights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Digital Immigrant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aramond" charset="0"/>
                          <a:ea typeface="ＭＳ Ｐゴシック" charset="-128"/>
                          <a:cs typeface="ＭＳ Ｐゴシック" charset="-128"/>
                        </a:rPr>
                        <a:t>Digital Natives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r>
            </a:tbl>
          </a:graphicData>
        </a:graphic>
      </p:graphicFrame>
      <p:sp>
        <p:nvSpPr>
          <p:cNvPr id="65572"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Vik</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normAutofit fontScale="90000"/>
          </a:bodyPr>
          <a:lstStyle/>
          <a:p>
            <a:pPr algn="ctr" fontAlgn="auto">
              <a:spcAft>
                <a:spcPts val="0"/>
              </a:spcAft>
              <a:defRPr/>
            </a:pPr>
            <a:r>
              <a:rPr lang="en-US" sz="3200" dirty="0" smtClean="0">
                <a:ea typeface="ＭＳ Ｐゴシック" charset="-128"/>
                <a:cs typeface="ＭＳ Ｐゴシック" charset="-128"/>
              </a:rPr>
              <a:t>Planning:</a:t>
            </a:r>
            <a:br>
              <a:rPr lang="en-US" sz="3200" dirty="0" smtClean="0">
                <a:ea typeface="ＭＳ Ｐゴシック" charset="-128"/>
                <a:cs typeface="ＭＳ Ｐゴシック" charset="-128"/>
              </a:rPr>
            </a:br>
            <a:r>
              <a:rPr lang="en-US" sz="3200" dirty="0" smtClean="0">
                <a:ea typeface="ＭＳ Ｐゴシック" charset="-128"/>
                <a:cs typeface="ＭＳ Ｐゴシック" charset="-128"/>
              </a:rPr>
              <a:t>Understanding the Changes Around You</a:t>
            </a:r>
          </a:p>
        </p:txBody>
      </p:sp>
      <p:sp>
        <p:nvSpPr>
          <p:cNvPr id="67586" name="Content Placeholder 2"/>
          <p:cNvSpPr>
            <a:spLocks noGrp="1"/>
          </p:cNvSpPr>
          <p:nvPr>
            <p:ph sz="quarter" idx="1"/>
          </p:nvPr>
        </p:nvSpPr>
        <p:spPr>
          <a:xfrm>
            <a:off x="612775" y="1600200"/>
            <a:ext cx="8153400" cy="4495800"/>
          </a:xfrm>
        </p:spPr>
        <p:txBody>
          <a:bodyPr/>
          <a:lstStyle/>
          <a:p>
            <a:r>
              <a:rPr lang="en-US" dirty="0" smtClean="0">
                <a:ea typeface="ＭＳ Ｐゴシック"/>
                <a:cs typeface="ＭＳ Ｐゴシック"/>
              </a:rPr>
              <a:t>Group vs. Individual</a:t>
            </a:r>
          </a:p>
        </p:txBody>
      </p:sp>
      <p:pic>
        <p:nvPicPr>
          <p:cNvPr id="18436" name="Picture 5"/>
          <p:cNvPicPr>
            <a:picLocks noChangeAspect="1"/>
          </p:cNvPicPr>
          <p:nvPr/>
        </p:nvPicPr>
        <p:blipFill>
          <a:blip r:embed="rId3"/>
          <a:srcRect/>
          <a:stretch>
            <a:fillRect/>
          </a:stretch>
        </p:blipFill>
        <p:spPr bwMode="auto">
          <a:xfrm>
            <a:off x="381000" y="3352800"/>
            <a:ext cx="2286000" cy="2286000"/>
          </a:xfrm>
          <a:prstGeom prst="rect">
            <a:avLst/>
          </a:prstGeom>
          <a:ln>
            <a:noFill/>
          </a:ln>
          <a:effectLst>
            <a:outerShdw blurRad="292100" dist="139700" dir="2700000" algn="tl" rotWithShape="0">
              <a:srgbClr val="333333">
                <a:alpha val="65000"/>
              </a:srgbClr>
            </a:outerShdw>
          </a:effectLst>
        </p:spPr>
      </p:pic>
      <p:pic>
        <p:nvPicPr>
          <p:cNvPr id="18437" name="Picture 6"/>
          <p:cNvPicPr>
            <a:picLocks noChangeAspect="1"/>
          </p:cNvPicPr>
          <p:nvPr/>
        </p:nvPicPr>
        <p:blipFill>
          <a:blip r:embed="rId4"/>
          <a:srcRect/>
          <a:stretch>
            <a:fillRect/>
          </a:stretch>
        </p:blipFill>
        <p:spPr bwMode="auto">
          <a:xfrm>
            <a:off x="2687638" y="3352800"/>
            <a:ext cx="6075362" cy="2286000"/>
          </a:xfrm>
          <a:prstGeom prst="rect">
            <a:avLst/>
          </a:prstGeom>
          <a:ln>
            <a:noFill/>
          </a:ln>
          <a:effectLst>
            <a:outerShdw blurRad="292100" dist="139700" dir="2700000" algn="tl" rotWithShape="0">
              <a:srgbClr val="333333">
                <a:alpha val="65000"/>
              </a:srgbClr>
            </a:outerShdw>
          </a:effectLst>
        </p:spPr>
      </p:pic>
      <p:sp>
        <p:nvSpPr>
          <p:cNvPr id="67589" name="TextBox 5"/>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Vik</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69634" name="Text Placeholder 1"/>
          <p:cNvSpPr>
            <a:spLocks noGrp="1"/>
          </p:cNvSpPr>
          <p:nvPr>
            <p:ph type="body" idx="1"/>
          </p:nvPr>
        </p:nvSpPr>
        <p:spPr/>
        <p:txBody>
          <a:bodyPr/>
          <a:lstStyle/>
          <a:p>
            <a:r>
              <a:rPr lang="en-US" dirty="0" smtClean="0"/>
              <a:t>Presented by Asli Inci</a:t>
            </a:r>
          </a:p>
        </p:txBody>
      </p:sp>
      <p:sp>
        <p:nvSpPr>
          <p:cNvPr id="69635" name="Title 2"/>
          <p:cNvSpPr>
            <a:spLocks noGrp="1"/>
          </p:cNvSpPr>
          <p:nvPr>
            <p:ph type="title"/>
          </p:nvPr>
        </p:nvSpPr>
        <p:spPr/>
        <p:txBody>
          <a:bodyPr/>
          <a:lstStyle/>
          <a:p>
            <a:r>
              <a:rPr lang="en-US" sz="3600" dirty="0" smtClean="0"/>
              <a:t>Ethical Decision Making</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fontAlgn="auto">
              <a:spcAft>
                <a:spcPts val="0"/>
              </a:spcAft>
              <a:defRPr/>
            </a:pPr>
            <a:r>
              <a:rPr lang="en-US" dirty="0" smtClean="0"/>
              <a:t>Planning: Ethical Decision Making</a:t>
            </a:r>
            <a:endParaRPr lang="en-US" dirty="0"/>
          </a:p>
        </p:txBody>
      </p:sp>
      <p:sp>
        <p:nvSpPr>
          <p:cNvPr id="3" name="Content Placeholder 2"/>
          <p:cNvSpPr>
            <a:spLocks noGrp="1"/>
          </p:cNvSpPr>
          <p:nvPr>
            <p:ph idx="1"/>
          </p:nvPr>
        </p:nvSpPr>
        <p:spPr>
          <a:xfrm>
            <a:off x="612775" y="1600200"/>
            <a:ext cx="8153400" cy="4495800"/>
          </a:xfrm>
        </p:spPr>
        <p:txBody>
          <a:bodyPr>
            <a:normAutofit fontScale="92500"/>
          </a:bodyPr>
          <a:lstStyle/>
          <a:p>
            <a:pPr marL="320040" indent="-320040" fontAlgn="auto">
              <a:spcAft>
                <a:spcPts val="0"/>
              </a:spcAft>
              <a:buFont typeface="Wingdings"/>
              <a:buChar char=""/>
              <a:defRPr/>
            </a:pPr>
            <a:r>
              <a:rPr lang="en-US" dirty="0" smtClean="0"/>
              <a:t>Planning</a:t>
            </a:r>
          </a:p>
          <a:p>
            <a:pPr marL="640080" lvl="1" indent="-274320" fontAlgn="auto">
              <a:spcAft>
                <a:spcPts val="0"/>
              </a:spcAft>
              <a:buFont typeface="Wingdings 2"/>
              <a:buChar char=""/>
              <a:defRPr/>
            </a:pPr>
            <a:r>
              <a:rPr lang="en-US" dirty="0" smtClean="0"/>
              <a:t>Very important in management process </a:t>
            </a:r>
          </a:p>
          <a:p>
            <a:pPr marL="640080" lvl="1" indent="-274320" fontAlgn="auto">
              <a:spcAft>
                <a:spcPts val="0"/>
              </a:spcAft>
              <a:buFont typeface="Wingdings 2"/>
              <a:buChar char=""/>
              <a:defRPr/>
            </a:pPr>
            <a:r>
              <a:rPr lang="en-US" dirty="0" smtClean="0"/>
              <a:t>A process for accomplishing purpose </a:t>
            </a:r>
          </a:p>
          <a:p>
            <a:pPr marL="640080" lvl="1" indent="-274320" fontAlgn="auto">
              <a:spcAft>
                <a:spcPts val="0"/>
              </a:spcAft>
              <a:buFont typeface="Wingdings 2"/>
              <a:buChar char=""/>
              <a:defRPr/>
            </a:pPr>
            <a:r>
              <a:rPr lang="en-US" dirty="0" smtClean="0"/>
              <a:t>Helps managers understand more clearly what they want to achieve and avoid mistakes</a:t>
            </a:r>
          </a:p>
          <a:p>
            <a:pPr marL="640080" lvl="1" indent="-274320" fontAlgn="auto">
              <a:spcAft>
                <a:spcPts val="0"/>
              </a:spcAft>
              <a:buFont typeface="Wingdings 2"/>
              <a:buChar char=""/>
              <a:defRPr/>
            </a:pPr>
            <a:endParaRPr lang="en-US" dirty="0" smtClean="0"/>
          </a:p>
          <a:p>
            <a:pPr marL="320040" indent="-320040" fontAlgn="auto">
              <a:spcAft>
                <a:spcPts val="0"/>
              </a:spcAft>
              <a:buFont typeface="Wingdings"/>
              <a:buChar char=""/>
              <a:defRPr/>
            </a:pPr>
            <a:r>
              <a:rPr lang="en-US" dirty="0" smtClean="0"/>
              <a:t>Ethics</a:t>
            </a:r>
          </a:p>
          <a:p>
            <a:pPr marL="640080" lvl="1" indent="-274320" fontAlgn="auto">
              <a:spcAft>
                <a:spcPts val="0"/>
              </a:spcAft>
              <a:buFont typeface="Wingdings 2"/>
              <a:buChar char=""/>
              <a:defRPr/>
            </a:pPr>
            <a:r>
              <a:rPr lang="en-US" dirty="0" smtClean="0"/>
              <a:t>System of rules that guides behavior in the world of business</a:t>
            </a:r>
          </a:p>
          <a:p>
            <a:pPr marL="640080" lvl="1" indent="-274320" fontAlgn="auto">
              <a:spcAft>
                <a:spcPts val="0"/>
              </a:spcAft>
              <a:buFont typeface="Wingdings 2"/>
              <a:buChar char=""/>
              <a:defRPr/>
            </a:pPr>
            <a:r>
              <a:rPr lang="en-US" dirty="0" smtClean="0"/>
              <a:t>Choose among several actions that must be evaluated as morally right or wrong</a:t>
            </a:r>
          </a:p>
          <a:p>
            <a:pPr marL="640080" lvl="1" indent="-274320" fontAlgn="auto">
              <a:spcAft>
                <a:spcPts val="0"/>
              </a:spcAft>
              <a:buFont typeface="Wingdings 2"/>
              <a:buChar char=""/>
              <a:defRPr/>
            </a:pPr>
            <a:endParaRPr lang="en-US" dirty="0" smtClean="0"/>
          </a:p>
          <a:p>
            <a:pPr marL="640080" lvl="1" indent="-274320" fontAlgn="auto">
              <a:spcAft>
                <a:spcPts val="0"/>
              </a:spcAft>
              <a:buFont typeface="Wingdings 2"/>
              <a:buChar char=""/>
              <a:defRPr/>
            </a:pPr>
            <a:endParaRPr lang="en-US" dirty="0" smtClean="0"/>
          </a:p>
        </p:txBody>
      </p:sp>
      <p:sp>
        <p:nvSpPr>
          <p:cNvPr id="71683"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Asli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612775" y="228600"/>
            <a:ext cx="8153400" cy="990600"/>
          </a:xfrm>
        </p:spPr>
        <p:txBody>
          <a:bodyPr/>
          <a:lstStyle/>
          <a:p>
            <a:r>
              <a:rPr lang="en-US" dirty="0" smtClean="0"/>
              <a:t>Group presentations</a:t>
            </a:r>
          </a:p>
        </p:txBody>
      </p:sp>
      <p:sp>
        <p:nvSpPr>
          <p:cNvPr id="73730" name="Content Placeholder 2"/>
          <p:cNvSpPr>
            <a:spLocks noGrp="1"/>
          </p:cNvSpPr>
          <p:nvPr>
            <p:ph idx="1"/>
          </p:nvPr>
        </p:nvSpPr>
        <p:spPr>
          <a:xfrm>
            <a:off x="612775" y="1600200"/>
            <a:ext cx="8153400" cy="4495800"/>
          </a:xfrm>
        </p:spPr>
        <p:txBody>
          <a:bodyPr/>
          <a:lstStyle/>
          <a:p>
            <a:r>
              <a:rPr lang="en-US" dirty="0" smtClean="0"/>
              <a:t>Plan to work together to get the task done</a:t>
            </a:r>
          </a:p>
          <a:p>
            <a:endParaRPr lang="en-US" dirty="0" smtClean="0"/>
          </a:p>
          <a:p>
            <a:r>
              <a:rPr lang="en-US" dirty="0" smtClean="0"/>
              <a:t>Make sure we were ethical when planning </a:t>
            </a:r>
          </a:p>
          <a:p>
            <a:pPr lvl="1"/>
            <a:r>
              <a:rPr lang="en-US" dirty="0" smtClean="0"/>
              <a:t>Consistently communicated with one another</a:t>
            </a:r>
          </a:p>
          <a:p>
            <a:pPr lvl="1"/>
            <a:r>
              <a:rPr lang="en-US" dirty="0" smtClean="0"/>
              <a:t>Everyone did their part and didn’t lack off</a:t>
            </a:r>
          </a:p>
          <a:p>
            <a:pPr lvl="1"/>
            <a:r>
              <a:rPr lang="en-US" dirty="0" smtClean="0"/>
              <a:t>Make sure we met time requirements</a:t>
            </a:r>
          </a:p>
          <a:p>
            <a:pPr lvl="1"/>
            <a:r>
              <a:rPr lang="en-US" dirty="0" smtClean="0"/>
              <a:t>Completed group paper</a:t>
            </a:r>
          </a:p>
          <a:p>
            <a:pPr lvl="1">
              <a:buFont typeface="Wingdings 2" pitchFamily="18" charset="2"/>
              <a:buNone/>
            </a:pPr>
            <a:endParaRPr lang="en-US" dirty="0" smtClean="0"/>
          </a:p>
          <a:p>
            <a:pPr lvl="1">
              <a:buFont typeface="Wingdings 2" pitchFamily="18" charset="2"/>
              <a:buNone/>
            </a:pPr>
            <a:endParaRPr lang="en-US" dirty="0" smtClean="0"/>
          </a:p>
          <a:p>
            <a:pPr lvl="1"/>
            <a:endParaRPr lang="en-US" dirty="0" smtClean="0"/>
          </a:p>
        </p:txBody>
      </p:sp>
      <p:sp>
        <p:nvSpPr>
          <p:cNvPr id="73731"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Asli</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612775" y="228600"/>
            <a:ext cx="8153400" cy="990600"/>
          </a:xfrm>
        </p:spPr>
        <p:txBody>
          <a:bodyPr/>
          <a:lstStyle/>
          <a:p>
            <a:r>
              <a:rPr lang="en-US" dirty="0" smtClean="0"/>
              <a:t>Individual &amp; Group</a:t>
            </a:r>
          </a:p>
        </p:txBody>
      </p:sp>
      <p:sp>
        <p:nvSpPr>
          <p:cNvPr id="75778" name="Content Placeholder 2"/>
          <p:cNvSpPr>
            <a:spLocks noGrp="1"/>
          </p:cNvSpPr>
          <p:nvPr>
            <p:ph idx="1"/>
          </p:nvPr>
        </p:nvSpPr>
        <p:spPr>
          <a:xfrm>
            <a:off x="457200" y="1752600"/>
            <a:ext cx="8229600" cy="4525963"/>
          </a:xfrm>
        </p:spPr>
        <p:txBody>
          <a:bodyPr/>
          <a:lstStyle/>
          <a:p>
            <a:r>
              <a:rPr lang="en-US" dirty="0" smtClean="0"/>
              <a:t>How I was affected</a:t>
            </a:r>
          </a:p>
          <a:p>
            <a:endParaRPr lang="en-US" dirty="0" smtClean="0"/>
          </a:p>
          <a:p>
            <a:r>
              <a:rPr lang="en-US" dirty="0" smtClean="0"/>
              <a:t>How group was affected</a:t>
            </a:r>
          </a:p>
        </p:txBody>
      </p:sp>
      <p:sp>
        <p:nvSpPr>
          <p:cNvPr id="75779"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Asli</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77826" name="Text Placeholder 1"/>
          <p:cNvSpPr>
            <a:spLocks noGrp="1"/>
          </p:cNvSpPr>
          <p:nvPr>
            <p:ph type="body" idx="1"/>
          </p:nvPr>
        </p:nvSpPr>
        <p:spPr/>
        <p:txBody>
          <a:bodyPr/>
          <a:lstStyle/>
          <a:p>
            <a:r>
              <a:rPr lang="en-US" dirty="0" smtClean="0"/>
              <a:t>Presented by Valentina Yakimovich</a:t>
            </a:r>
          </a:p>
        </p:txBody>
      </p:sp>
      <p:sp>
        <p:nvSpPr>
          <p:cNvPr id="77827" name="Title 2"/>
          <p:cNvSpPr>
            <a:spLocks noGrp="1"/>
          </p:cNvSpPr>
          <p:nvPr>
            <p:ph type="title"/>
          </p:nvPr>
        </p:nvSpPr>
        <p:spPr/>
        <p:txBody>
          <a:bodyPr/>
          <a:lstStyle/>
          <a:p>
            <a:r>
              <a:rPr lang="en-US" sz="3600" dirty="0" smtClean="0"/>
              <a:t>Issues and Challenges in global economy</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Placeholder 1"/>
          <p:cNvSpPr>
            <a:spLocks noGrp="1"/>
          </p:cNvSpPr>
          <p:nvPr>
            <p:ph type="body" idx="1"/>
          </p:nvPr>
        </p:nvSpPr>
        <p:spPr>
          <a:xfrm>
            <a:off x="1371600" y="2743200"/>
            <a:ext cx="7123113" cy="3048000"/>
          </a:xfrm>
        </p:spPr>
        <p:txBody>
          <a:bodyPr/>
          <a:lstStyle/>
          <a:p>
            <a:pPr>
              <a:buFont typeface="Arial" charset="0"/>
              <a:buChar char="•"/>
            </a:pPr>
            <a:r>
              <a:rPr lang="en-US" dirty="0" smtClean="0"/>
              <a:t>Managing</a:t>
            </a:r>
          </a:p>
          <a:p>
            <a:pPr>
              <a:buFont typeface="Arial" charset="0"/>
              <a:buChar char="•"/>
            </a:pPr>
            <a:r>
              <a:rPr lang="en-US" dirty="0" smtClean="0"/>
              <a:t>The External Environment and </a:t>
            </a:r>
          </a:p>
          <a:p>
            <a:r>
              <a:rPr lang="en-US" dirty="0" smtClean="0"/>
              <a:t> Organizational Culture</a:t>
            </a:r>
          </a:p>
          <a:p>
            <a:pPr>
              <a:buFont typeface="Arial" charset="0"/>
              <a:buChar char="•"/>
            </a:pPr>
            <a:r>
              <a:rPr lang="en-US" dirty="0" smtClean="0"/>
              <a:t>Managerial Decision Making</a:t>
            </a:r>
          </a:p>
        </p:txBody>
      </p:sp>
      <p:sp>
        <p:nvSpPr>
          <p:cNvPr id="18434" name="Title 2"/>
          <p:cNvSpPr>
            <a:spLocks noGrp="1"/>
          </p:cNvSpPr>
          <p:nvPr>
            <p:ph type="title"/>
          </p:nvPr>
        </p:nvSpPr>
        <p:spPr/>
        <p:txBody>
          <a:bodyPr/>
          <a:lstStyle/>
          <a:p>
            <a:r>
              <a:rPr lang="en-US" sz="4000" dirty="0" smtClean="0"/>
              <a:t>Foundations of Management </a:t>
            </a:r>
          </a:p>
        </p:txBody>
      </p:sp>
      <p:pic>
        <p:nvPicPr>
          <p:cNvPr id="18435"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3"/>
          <p:cNvSpPr>
            <a:spLocks noGrp="1"/>
          </p:cNvSpPr>
          <p:nvPr>
            <p:ph type="title"/>
          </p:nvPr>
        </p:nvSpPr>
        <p:spPr>
          <a:xfrm>
            <a:off x="304800" y="228600"/>
            <a:ext cx="8461375" cy="990600"/>
          </a:xfrm>
        </p:spPr>
        <p:txBody>
          <a:bodyPr/>
          <a:lstStyle/>
          <a:p>
            <a:r>
              <a:rPr lang="en-US" sz="3600" dirty="0" smtClean="0"/>
              <a:t>Planning: Delivering Strategic value within global economy</a:t>
            </a:r>
          </a:p>
        </p:txBody>
      </p:sp>
      <p:sp>
        <p:nvSpPr>
          <p:cNvPr id="5" name="Content Placeholder 4"/>
          <p:cNvSpPr>
            <a:spLocks noGrp="1"/>
          </p:cNvSpPr>
          <p:nvPr>
            <p:ph sz="quarter" idx="1"/>
          </p:nvPr>
        </p:nvSpPr>
        <p:spPr>
          <a:xfrm>
            <a:off x="612775" y="1600200"/>
            <a:ext cx="8153400" cy="4495800"/>
          </a:xfrm>
        </p:spPr>
        <p:txBody>
          <a:bodyPr>
            <a:normAutofit/>
          </a:bodyPr>
          <a:lstStyle/>
          <a:p>
            <a:pPr marL="320040" indent="-320040" fontAlgn="auto">
              <a:spcAft>
                <a:spcPts val="0"/>
              </a:spcAft>
              <a:buFont typeface="Wingdings"/>
              <a:buChar char=""/>
              <a:defRPr/>
            </a:pPr>
            <a:r>
              <a:rPr lang="en-US" sz="4400" b="1" dirty="0" smtClean="0">
                <a:solidFill>
                  <a:schemeClr val="accent5">
                    <a:lumMod val="75000"/>
                  </a:schemeClr>
                </a:solidFill>
              </a:rPr>
              <a:t>SWOT ANALYSIS</a:t>
            </a:r>
          </a:p>
          <a:p>
            <a:pPr marL="640080" lvl="1" indent="-274320" fontAlgn="auto">
              <a:spcAft>
                <a:spcPts val="0"/>
              </a:spcAft>
              <a:buFont typeface="Wingdings" pitchFamily="2" charset="2"/>
              <a:buChar char="Ø"/>
              <a:defRPr/>
            </a:pPr>
            <a:r>
              <a:rPr lang="en-US" sz="3600" b="1" dirty="0" smtClean="0">
                <a:solidFill>
                  <a:schemeClr val="accent4">
                    <a:lumMod val="60000"/>
                    <a:lumOff val="40000"/>
                  </a:schemeClr>
                </a:solidFill>
              </a:rPr>
              <a:t>Strength</a:t>
            </a:r>
            <a:r>
              <a:rPr lang="en-US" sz="3000" dirty="0" smtClean="0"/>
              <a:t>: Instant exposure to global economy </a:t>
            </a:r>
          </a:p>
          <a:p>
            <a:pPr lvl="3" fontAlgn="auto">
              <a:spcAft>
                <a:spcPts val="0"/>
              </a:spcAft>
              <a:buClr>
                <a:schemeClr val="accent3"/>
              </a:buClr>
              <a:buFont typeface="Wingdings" pitchFamily="2" charset="2"/>
              <a:buChar char="q"/>
              <a:defRPr/>
            </a:pPr>
            <a:r>
              <a:rPr lang="en-US" sz="2800" dirty="0" smtClean="0"/>
              <a:t>	BRIC vs. PIGS</a:t>
            </a:r>
          </a:p>
          <a:p>
            <a:pPr marL="640080" lvl="1" indent="-274320" fontAlgn="auto">
              <a:spcAft>
                <a:spcPts val="0"/>
              </a:spcAft>
              <a:buFont typeface="Wingdings" pitchFamily="2" charset="2"/>
              <a:buChar char="Ø"/>
              <a:defRPr/>
            </a:pPr>
            <a:r>
              <a:rPr lang="en-US" sz="3600" b="1" dirty="0" smtClean="0">
                <a:solidFill>
                  <a:schemeClr val="accent4">
                    <a:lumMod val="60000"/>
                    <a:lumOff val="40000"/>
                  </a:schemeClr>
                </a:solidFill>
              </a:rPr>
              <a:t>Opportunities</a:t>
            </a:r>
            <a:r>
              <a:rPr lang="en-US" sz="3000" dirty="0" smtClean="0"/>
              <a:t>: Develop and exercise logical and critical thinking</a:t>
            </a:r>
          </a:p>
          <a:p>
            <a:pPr lvl="3" fontAlgn="auto">
              <a:spcAft>
                <a:spcPts val="0"/>
              </a:spcAft>
              <a:buClr>
                <a:schemeClr val="accent3"/>
              </a:buClr>
              <a:buFont typeface="Wingdings" pitchFamily="2" charset="2"/>
              <a:buChar char="q"/>
              <a:defRPr/>
            </a:pPr>
            <a:r>
              <a:rPr lang="en-US" sz="2800" dirty="0" smtClean="0"/>
              <a:t>	 Figure out things that drive the economy of the countries in 2 categories</a:t>
            </a:r>
            <a:endParaRPr lang="en-US" dirty="0"/>
          </a:p>
        </p:txBody>
      </p:sp>
      <p:sp>
        <p:nvSpPr>
          <p:cNvPr id="79875" name="TextBox 5"/>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Valentina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fontAlgn="auto">
              <a:spcAft>
                <a:spcPts val="0"/>
              </a:spcAft>
              <a:defRPr/>
            </a:pPr>
            <a:r>
              <a:rPr lang="en-US" dirty="0" smtClean="0">
                <a:solidFill>
                  <a:schemeClr val="accent5">
                    <a:lumMod val="75000"/>
                  </a:schemeClr>
                </a:solidFill>
              </a:rPr>
              <a:t>SWOT Analysis Cont.</a:t>
            </a:r>
            <a:endParaRPr lang="en-US" dirty="0">
              <a:solidFill>
                <a:schemeClr val="accent5">
                  <a:lumMod val="75000"/>
                </a:schemeClr>
              </a:solidFill>
            </a:endParaRPr>
          </a:p>
        </p:txBody>
      </p:sp>
      <p:sp>
        <p:nvSpPr>
          <p:cNvPr id="3" name="Content Placeholder 2"/>
          <p:cNvSpPr>
            <a:spLocks noGrp="1"/>
          </p:cNvSpPr>
          <p:nvPr>
            <p:ph sz="quarter" idx="1"/>
          </p:nvPr>
        </p:nvSpPr>
        <p:spPr>
          <a:xfrm>
            <a:off x="612775" y="1600200"/>
            <a:ext cx="8153400" cy="4495800"/>
          </a:xfrm>
        </p:spPr>
        <p:txBody>
          <a:bodyPr>
            <a:normAutofit/>
          </a:bodyPr>
          <a:lstStyle/>
          <a:p>
            <a:pPr marL="320040" indent="-320040" fontAlgn="auto">
              <a:spcAft>
                <a:spcPts val="0"/>
              </a:spcAft>
              <a:buFont typeface="Wingdings" pitchFamily="2" charset="2"/>
              <a:buChar char="Ø"/>
              <a:defRPr/>
            </a:pPr>
            <a:r>
              <a:rPr lang="en-US" sz="4000" b="1" dirty="0" smtClean="0">
                <a:solidFill>
                  <a:schemeClr val="accent3">
                    <a:lumMod val="60000"/>
                    <a:lumOff val="40000"/>
                  </a:schemeClr>
                </a:solidFill>
              </a:rPr>
              <a:t>Weaknesses</a:t>
            </a:r>
            <a:r>
              <a:rPr lang="en-US" dirty="0" smtClean="0"/>
              <a:t>: more interaction</a:t>
            </a:r>
          </a:p>
          <a:p>
            <a:pPr lvl="2" fontAlgn="auto">
              <a:spcAft>
                <a:spcPts val="0"/>
              </a:spcAft>
              <a:buFont typeface="Wingdings" pitchFamily="2" charset="2"/>
              <a:buChar char="q"/>
              <a:defRPr/>
            </a:pPr>
            <a:r>
              <a:rPr lang="en-US" dirty="0" smtClean="0"/>
              <a:t> ex. the ability to interact with the guest from Italy</a:t>
            </a:r>
          </a:p>
          <a:p>
            <a:pPr lvl="2" fontAlgn="auto">
              <a:spcAft>
                <a:spcPts val="0"/>
              </a:spcAft>
              <a:buFont typeface="Wingdings" pitchFamily="2" charset="2"/>
              <a:buChar char="q"/>
              <a:defRPr/>
            </a:pPr>
            <a:r>
              <a:rPr lang="en-US" dirty="0" smtClean="0"/>
              <a:t> getting different perspective on the global/local economy	</a:t>
            </a:r>
          </a:p>
          <a:p>
            <a:pPr marL="320040" indent="-320040" fontAlgn="auto">
              <a:spcAft>
                <a:spcPts val="0"/>
              </a:spcAft>
              <a:buFont typeface="Wingdings" pitchFamily="2" charset="2"/>
              <a:buChar char="Ø"/>
              <a:defRPr/>
            </a:pPr>
            <a:r>
              <a:rPr lang="en-US" sz="3600" b="1" dirty="0" smtClean="0">
                <a:solidFill>
                  <a:schemeClr val="accent3">
                    <a:lumMod val="60000"/>
                    <a:lumOff val="40000"/>
                  </a:schemeClr>
                </a:solidFill>
              </a:rPr>
              <a:t>Threats leading to Potential Benefits:</a:t>
            </a:r>
          </a:p>
          <a:p>
            <a:pPr lvl="2" fontAlgn="auto">
              <a:spcAft>
                <a:spcPts val="0"/>
              </a:spcAft>
              <a:buFont typeface="Wingdings" pitchFamily="2" charset="2"/>
              <a:buChar char="q"/>
              <a:defRPr/>
            </a:pPr>
            <a:r>
              <a:rPr lang="en-US" dirty="0" smtClean="0"/>
              <a:t> Innovative way of teaching</a:t>
            </a:r>
          </a:p>
          <a:p>
            <a:pPr lvl="2" fontAlgn="auto">
              <a:spcAft>
                <a:spcPts val="0"/>
              </a:spcAft>
              <a:buFont typeface="Wingdings" pitchFamily="2" charset="2"/>
              <a:buChar char="q"/>
              <a:defRPr/>
            </a:pPr>
            <a:r>
              <a:rPr lang="en-US" dirty="0" smtClean="0"/>
              <a:t> Letting each student plan out and conduct a lecture </a:t>
            </a:r>
            <a:endParaRPr lang="en-US" dirty="0"/>
          </a:p>
        </p:txBody>
      </p:sp>
      <p:sp>
        <p:nvSpPr>
          <p:cNvPr id="81923"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Valentina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52400"/>
            <a:ext cx="8153400" cy="990600"/>
          </a:xfrm>
        </p:spPr>
        <p:txBody>
          <a:bodyPr>
            <a:normAutofit fontScale="90000"/>
          </a:bodyPr>
          <a:lstStyle/>
          <a:p>
            <a:pPr fontAlgn="auto">
              <a:spcAft>
                <a:spcPts val="0"/>
              </a:spcAft>
              <a:defRPr/>
            </a:pPr>
            <a:r>
              <a:rPr lang="en-US" dirty="0" smtClean="0"/>
              <a:t>Group vs. Individual Development</a:t>
            </a:r>
            <a:endParaRPr lang="en-US" dirty="0"/>
          </a:p>
        </p:txBody>
      </p:sp>
      <p:sp>
        <p:nvSpPr>
          <p:cNvPr id="3" name="Content Placeholder 2"/>
          <p:cNvSpPr>
            <a:spLocks noGrp="1"/>
          </p:cNvSpPr>
          <p:nvPr>
            <p:ph sz="quarter" idx="1"/>
          </p:nvPr>
        </p:nvSpPr>
        <p:spPr>
          <a:xfrm>
            <a:off x="612775" y="1600200"/>
            <a:ext cx="8153400" cy="4495800"/>
          </a:xfrm>
        </p:spPr>
        <p:txBody>
          <a:bodyPr>
            <a:normAutofit/>
          </a:bodyPr>
          <a:lstStyle/>
          <a:p>
            <a:pPr marL="320040" indent="-320040" fontAlgn="auto">
              <a:spcAft>
                <a:spcPts val="0"/>
              </a:spcAft>
              <a:buFont typeface="Wingdings" pitchFamily="2" charset="2"/>
              <a:buChar char="Ø"/>
              <a:defRPr/>
            </a:pPr>
            <a:r>
              <a:rPr lang="en-US" sz="4000" b="1" dirty="0" smtClean="0">
                <a:solidFill>
                  <a:schemeClr val="accent3">
                    <a:lumMod val="60000"/>
                    <a:lumOff val="40000"/>
                  </a:schemeClr>
                </a:solidFill>
              </a:rPr>
              <a:t>Group project:</a:t>
            </a:r>
          </a:p>
          <a:p>
            <a:pPr marL="640080" lvl="1" indent="-274320" fontAlgn="auto">
              <a:spcAft>
                <a:spcPts val="0"/>
              </a:spcAft>
              <a:buFont typeface="Wingdings" pitchFamily="2" charset="2"/>
              <a:buChar char="q"/>
              <a:defRPr/>
            </a:pPr>
            <a:r>
              <a:rPr lang="en-US" dirty="0" smtClean="0"/>
              <a:t>	Diversity: each group consisted of 1 international individual</a:t>
            </a:r>
          </a:p>
          <a:p>
            <a:pPr marL="640080" lvl="1" indent="-274320" fontAlgn="auto">
              <a:spcAft>
                <a:spcPts val="0"/>
              </a:spcAft>
              <a:buFont typeface="Wingdings" pitchFamily="2" charset="2"/>
              <a:buChar char="q"/>
              <a:defRPr/>
            </a:pPr>
            <a:r>
              <a:rPr lang="en-US" dirty="0" smtClean="0"/>
              <a:t>  Issues involved in managing groups</a:t>
            </a:r>
          </a:p>
          <a:p>
            <a:pPr marL="320040" indent="-320040" fontAlgn="auto">
              <a:spcAft>
                <a:spcPts val="0"/>
              </a:spcAft>
              <a:buFont typeface="Wingdings" pitchFamily="2" charset="2"/>
              <a:buChar char="Ø"/>
              <a:defRPr/>
            </a:pPr>
            <a:r>
              <a:rPr lang="en-US" sz="4000" b="1" dirty="0" smtClean="0">
                <a:solidFill>
                  <a:schemeClr val="accent3">
                    <a:lumMod val="60000"/>
                    <a:lumOff val="40000"/>
                  </a:schemeClr>
                </a:solidFill>
              </a:rPr>
              <a:t> Individual Development:</a:t>
            </a:r>
          </a:p>
          <a:p>
            <a:pPr marL="640080" lvl="1" indent="-274320" fontAlgn="auto">
              <a:spcAft>
                <a:spcPts val="0"/>
              </a:spcAft>
              <a:buFont typeface="Wingdings" pitchFamily="2" charset="2"/>
              <a:buChar char="q"/>
              <a:defRPr/>
            </a:pPr>
            <a:r>
              <a:rPr lang="en-US" dirty="0" smtClean="0"/>
              <a:t>  Presenting a chapter from the book and an individual paper</a:t>
            </a:r>
          </a:p>
          <a:p>
            <a:pPr marL="640080" lvl="1" indent="-274320" fontAlgn="auto">
              <a:spcAft>
                <a:spcPts val="0"/>
              </a:spcAft>
              <a:buFont typeface="Wingdings" pitchFamily="2" charset="2"/>
              <a:buChar char="q"/>
              <a:defRPr/>
            </a:pPr>
            <a:r>
              <a:rPr lang="en-US" dirty="0" smtClean="0"/>
              <a:t>  Plan and deliver skills acquired from class</a:t>
            </a:r>
          </a:p>
          <a:p>
            <a:pPr marL="320040" indent="-320040" fontAlgn="auto">
              <a:spcAft>
                <a:spcPts val="0"/>
              </a:spcAft>
              <a:buFont typeface="Wingdings"/>
              <a:buChar char=""/>
              <a:defRPr/>
            </a:pPr>
            <a:endParaRPr lang="en-US" dirty="0"/>
          </a:p>
        </p:txBody>
      </p:sp>
      <p:sp>
        <p:nvSpPr>
          <p:cNvPr id="83971"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Valentina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ext Placeholder 1"/>
          <p:cNvSpPr>
            <a:spLocks noGrp="1"/>
          </p:cNvSpPr>
          <p:nvPr>
            <p:ph type="body" idx="1"/>
          </p:nvPr>
        </p:nvSpPr>
        <p:spPr>
          <a:xfrm>
            <a:off x="1371600" y="2743200"/>
            <a:ext cx="7123113" cy="3048000"/>
          </a:xfrm>
        </p:spPr>
        <p:txBody>
          <a:bodyPr/>
          <a:lstStyle/>
          <a:p>
            <a:pPr>
              <a:buFont typeface="Arial" charset="0"/>
              <a:buChar char="•"/>
            </a:pPr>
            <a:r>
              <a:rPr lang="en-US" dirty="0" smtClean="0"/>
              <a:t>Organization Structure</a:t>
            </a:r>
          </a:p>
          <a:p>
            <a:pPr>
              <a:buFont typeface="Arial" charset="0"/>
              <a:buChar char="•"/>
            </a:pPr>
            <a:r>
              <a:rPr lang="en-US" dirty="0" smtClean="0"/>
              <a:t>Organizational Agility</a:t>
            </a:r>
          </a:p>
          <a:p>
            <a:pPr>
              <a:buFont typeface="Arial" charset="0"/>
              <a:buChar char="•"/>
            </a:pPr>
            <a:r>
              <a:rPr lang="en-US" dirty="0" smtClean="0"/>
              <a:t>Human Resources Management</a:t>
            </a:r>
          </a:p>
          <a:p>
            <a:pPr>
              <a:buFont typeface="Arial" charset="0"/>
              <a:buChar char="•"/>
            </a:pPr>
            <a:r>
              <a:rPr lang="en-US" dirty="0" smtClean="0"/>
              <a:t>Managing the Diverse Workforce</a:t>
            </a:r>
          </a:p>
        </p:txBody>
      </p:sp>
      <p:sp>
        <p:nvSpPr>
          <p:cNvPr id="86018" name="Title 2"/>
          <p:cNvSpPr>
            <a:spLocks noGrp="1"/>
          </p:cNvSpPr>
          <p:nvPr>
            <p:ph type="title"/>
          </p:nvPr>
        </p:nvSpPr>
        <p:spPr/>
        <p:txBody>
          <a:bodyPr/>
          <a:lstStyle/>
          <a:p>
            <a:r>
              <a:rPr lang="en-US" sz="4000" dirty="0" smtClean="0"/>
              <a:t>Organizing:</a:t>
            </a:r>
            <a:br>
              <a:rPr lang="en-US" sz="4000" dirty="0" smtClean="0"/>
            </a:br>
            <a:r>
              <a:rPr lang="en-US" sz="3500" dirty="0" smtClean="0"/>
              <a:t>Building a Dynamic Organization</a:t>
            </a:r>
          </a:p>
        </p:txBody>
      </p:sp>
      <p:pic>
        <p:nvPicPr>
          <p:cNvPr id="86019"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88066" name="Text Placeholder 1"/>
          <p:cNvSpPr>
            <a:spLocks noGrp="1"/>
          </p:cNvSpPr>
          <p:nvPr>
            <p:ph type="body" idx="1"/>
          </p:nvPr>
        </p:nvSpPr>
        <p:spPr/>
        <p:txBody>
          <a:bodyPr/>
          <a:lstStyle/>
          <a:p>
            <a:r>
              <a:rPr lang="en-US" dirty="0" smtClean="0"/>
              <a:t>Presented by Shafali Dua &amp; Julio Fiallos</a:t>
            </a:r>
          </a:p>
        </p:txBody>
      </p:sp>
      <p:sp>
        <p:nvSpPr>
          <p:cNvPr id="88067" name="Title 2"/>
          <p:cNvSpPr>
            <a:spLocks noGrp="1"/>
          </p:cNvSpPr>
          <p:nvPr>
            <p:ph type="title"/>
          </p:nvPr>
        </p:nvSpPr>
        <p:spPr/>
        <p:txBody>
          <a:bodyPr/>
          <a:lstStyle/>
          <a:p>
            <a:r>
              <a:rPr lang="en-US" sz="3600" dirty="0" smtClean="0"/>
              <a:t>Organization Structure</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612775" y="228600"/>
            <a:ext cx="8153400" cy="990600"/>
          </a:xfrm>
        </p:spPr>
        <p:txBody>
          <a:bodyPr>
            <a:normAutofit fontScale="90000"/>
          </a:bodyPr>
          <a:lstStyle/>
          <a:p>
            <a:pPr fontAlgn="auto">
              <a:spcAft>
                <a:spcPts val="0"/>
              </a:spcAft>
              <a:defRPr/>
            </a:pPr>
            <a:r>
              <a:rPr lang="en-US" dirty="0" smtClean="0"/>
              <a:t>Fundamentals of Organizing</a:t>
            </a:r>
          </a:p>
        </p:txBody>
      </p:sp>
      <p:sp>
        <p:nvSpPr>
          <p:cNvPr id="90114" name="Content Placeholder 2"/>
          <p:cNvSpPr>
            <a:spLocks noGrp="1"/>
          </p:cNvSpPr>
          <p:nvPr>
            <p:ph sz="quarter" idx="1"/>
          </p:nvPr>
        </p:nvSpPr>
        <p:spPr>
          <a:xfrm>
            <a:off x="612775" y="1600200"/>
            <a:ext cx="8153400" cy="4495800"/>
          </a:xfrm>
        </p:spPr>
        <p:txBody>
          <a:bodyPr/>
          <a:lstStyle/>
          <a:p>
            <a:pPr>
              <a:buFont typeface="Wingdings" pitchFamily="2" charset="2"/>
              <a:buNone/>
            </a:pPr>
            <a:endParaRPr lang="en-US" sz="2500" dirty="0" smtClean="0">
              <a:latin typeface="Arial" charset="0"/>
            </a:endParaRPr>
          </a:p>
          <a:p>
            <a:pPr>
              <a:buFont typeface="Wingdings" pitchFamily="2" charset="2"/>
              <a:buChar char="§"/>
            </a:pPr>
            <a:r>
              <a:rPr lang="en-US" dirty="0" smtClean="0"/>
              <a:t>If Strategy &amp; structure are aligned =success</a:t>
            </a:r>
          </a:p>
          <a:p>
            <a:pPr>
              <a:buFont typeface="Wingdings" pitchFamily="2" charset="2"/>
              <a:buChar char="§"/>
            </a:pPr>
            <a:r>
              <a:rPr lang="en-US" dirty="0" smtClean="0"/>
              <a:t>Strategy-Each person in class contributes to the discussion/forum  </a:t>
            </a:r>
          </a:p>
          <a:p>
            <a:pPr>
              <a:buFont typeface="Wingdings" pitchFamily="2" charset="2"/>
              <a:buChar char="§"/>
            </a:pPr>
            <a:r>
              <a:rPr lang="en-US" dirty="0" smtClean="0"/>
              <a:t>Structure-Our strategy has been to contribute ideas on wikispace and email   </a:t>
            </a:r>
          </a:p>
          <a:p>
            <a:pPr>
              <a:buFont typeface="Wingdings" pitchFamily="2" charset="2"/>
              <a:buChar char="§"/>
            </a:pPr>
            <a:r>
              <a:rPr lang="en-US" dirty="0" smtClean="0"/>
              <a:t>Differentiation-Teams split on skill set</a:t>
            </a:r>
          </a:p>
          <a:p>
            <a:pPr>
              <a:buFont typeface="Wingdings" pitchFamily="2" charset="2"/>
              <a:buChar char="§"/>
            </a:pPr>
            <a:r>
              <a:rPr lang="en-US" dirty="0" smtClean="0"/>
              <a:t>Integration-Result is overall product</a:t>
            </a:r>
          </a:p>
        </p:txBody>
      </p:sp>
      <p:sp>
        <p:nvSpPr>
          <p:cNvPr id="90115"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Shafali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a:xfrm>
            <a:off x="612775" y="228600"/>
            <a:ext cx="8153400" cy="990600"/>
          </a:xfrm>
        </p:spPr>
        <p:txBody>
          <a:bodyPr/>
          <a:lstStyle/>
          <a:p>
            <a:r>
              <a:rPr lang="en-US" dirty="0" smtClean="0"/>
              <a:t>Vertical Structure</a:t>
            </a:r>
          </a:p>
        </p:txBody>
      </p:sp>
      <p:sp>
        <p:nvSpPr>
          <p:cNvPr id="92162" name="Content Placeholder 2"/>
          <p:cNvSpPr>
            <a:spLocks noGrp="1"/>
          </p:cNvSpPr>
          <p:nvPr>
            <p:ph sz="quarter" idx="1"/>
          </p:nvPr>
        </p:nvSpPr>
        <p:spPr>
          <a:xfrm>
            <a:off x="612775" y="1600200"/>
            <a:ext cx="8153400" cy="4495800"/>
          </a:xfrm>
        </p:spPr>
        <p:txBody>
          <a:bodyPr/>
          <a:lstStyle/>
          <a:p>
            <a:r>
              <a:rPr lang="en-US" dirty="0" smtClean="0"/>
              <a:t>Corporate Governance-(who ensures goals are met)</a:t>
            </a:r>
          </a:p>
          <a:p>
            <a:r>
              <a:rPr lang="en-US" dirty="0" smtClean="0"/>
              <a:t>Authority-resides in positions</a:t>
            </a:r>
          </a:p>
          <a:p>
            <a:r>
              <a:rPr lang="en-US" dirty="0" smtClean="0"/>
              <a:t>Delegation-important at all levels</a:t>
            </a:r>
          </a:p>
          <a:p>
            <a:r>
              <a:rPr lang="en-US" dirty="0" smtClean="0"/>
              <a:t>Hierarchy-levels in our class structure</a:t>
            </a:r>
          </a:p>
          <a:p>
            <a:r>
              <a:rPr lang="en-US" dirty="0" smtClean="0"/>
              <a:t>Responsibility</a:t>
            </a:r>
          </a:p>
          <a:p>
            <a:r>
              <a:rPr lang="en-US" dirty="0" smtClean="0"/>
              <a:t>Accountability</a:t>
            </a:r>
          </a:p>
          <a:p>
            <a:r>
              <a:rPr lang="en-US" dirty="0" smtClean="0"/>
              <a:t>MGMT 505 has become decentralized </a:t>
            </a:r>
          </a:p>
        </p:txBody>
      </p:sp>
      <p:sp>
        <p:nvSpPr>
          <p:cNvPr id="92163"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Shafali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a:xfrm>
            <a:off x="612775" y="228600"/>
            <a:ext cx="8153400" cy="990600"/>
          </a:xfrm>
        </p:spPr>
        <p:txBody>
          <a:bodyPr/>
          <a:lstStyle/>
          <a:p>
            <a:r>
              <a:rPr lang="en-US" dirty="0" smtClean="0"/>
              <a:t>Coordination by Plan</a:t>
            </a:r>
          </a:p>
        </p:txBody>
      </p:sp>
      <p:sp>
        <p:nvSpPr>
          <p:cNvPr id="102402" name="Content Placeholder 2"/>
          <p:cNvSpPr>
            <a:spLocks noGrp="1"/>
          </p:cNvSpPr>
          <p:nvPr>
            <p:ph sz="quarter" idx="1"/>
          </p:nvPr>
        </p:nvSpPr>
        <p:spPr>
          <a:xfrm>
            <a:off x="612775" y="1600200"/>
            <a:ext cx="8153400" cy="4495800"/>
          </a:xfrm>
        </p:spPr>
        <p:txBody>
          <a:bodyPr/>
          <a:lstStyle/>
          <a:p>
            <a:r>
              <a:rPr lang="en-US" sz="2800" dirty="0" smtClean="0"/>
              <a:t>Interdependent units are required to meet deadlines and objectives that contribute to a common goal</a:t>
            </a:r>
          </a:p>
          <a:p>
            <a:r>
              <a:rPr lang="en-US" sz="2800" dirty="0" smtClean="0"/>
              <a:t>Interdependent units are free to modify and adapt their actions as long as they meet deadlines and targets.</a:t>
            </a:r>
          </a:p>
          <a:p>
            <a:r>
              <a:rPr lang="en-US" sz="2800" dirty="0" smtClean="0"/>
              <a:t>Example: Final Presentation</a:t>
            </a:r>
          </a:p>
          <a:p>
            <a:pPr lvl="1"/>
            <a:r>
              <a:rPr lang="en-US" sz="2800" dirty="0" smtClean="0"/>
              <a:t>Teams must deliver their PPT slides by 9:00 a.m. Wednesday</a:t>
            </a:r>
          </a:p>
          <a:p>
            <a:pPr lvl="1"/>
            <a:r>
              <a:rPr lang="en-US" sz="2800" dirty="0" smtClean="0"/>
              <a:t>Team members have the flexibility of choosing any topic as long as it pertains to their teams’ section/concepts</a:t>
            </a:r>
          </a:p>
        </p:txBody>
      </p:sp>
      <p:sp>
        <p:nvSpPr>
          <p:cNvPr id="102403"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Julio</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06498" name="Text Placeholder 1"/>
          <p:cNvSpPr>
            <a:spLocks noGrp="1"/>
          </p:cNvSpPr>
          <p:nvPr>
            <p:ph type="body" idx="1"/>
          </p:nvPr>
        </p:nvSpPr>
        <p:spPr/>
        <p:txBody>
          <a:bodyPr/>
          <a:lstStyle/>
          <a:p>
            <a:r>
              <a:rPr lang="en-US" dirty="0" smtClean="0"/>
              <a:t>Presented by Terrance McCue</a:t>
            </a:r>
          </a:p>
        </p:txBody>
      </p:sp>
      <p:sp>
        <p:nvSpPr>
          <p:cNvPr id="106499" name="Title 2"/>
          <p:cNvSpPr>
            <a:spLocks noGrp="1"/>
          </p:cNvSpPr>
          <p:nvPr>
            <p:ph type="title"/>
          </p:nvPr>
        </p:nvSpPr>
        <p:spPr/>
        <p:txBody>
          <a:bodyPr/>
          <a:lstStyle/>
          <a:p>
            <a:r>
              <a:rPr lang="en-US" sz="3600" dirty="0" smtClean="0"/>
              <a:t>Organizational Agility</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4"/>
          <p:cNvSpPr>
            <a:spLocks noGrp="1" noChangeArrowheads="1"/>
          </p:cNvSpPr>
          <p:nvPr>
            <p:ph type="title"/>
          </p:nvPr>
        </p:nvSpPr>
        <p:spPr>
          <a:xfrm>
            <a:off x="612775" y="152400"/>
            <a:ext cx="8153400" cy="990600"/>
          </a:xfrm>
        </p:spPr>
        <p:txBody>
          <a:bodyPr/>
          <a:lstStyle/>
          <a:p>
            <a:r>
              <a:rPr lang="en-US" dirty="0" smtClean="0"/>
              <a:t>What is organizational agility?</a:t>
            </a:r>
          </a:p>
        </p:txBody>
      </p:sp>
      <p:sp>
        <p:nvSpPr>
          <p:cNvPr id="108546" name="Rectangle 5"/>
          <p:cNvSpPr>
            <a:spLocks noGrp="1" noChangeArrowheads="1"/>
          </p:cNvSpPr>
          <p:nvPr>
            <p:ph type="body" idx="1"/>
          </p:nvPr>
        </p:nvSpPr>
        <p:spPr>
          <a:xfrm>
            <a:off x="612775" y="1600200"/>
            <a:ext cx="8153400" cy="4495800"/>
          </a:xfrm>
        </p:spPr>
        <p:txBody>
          <a:bodyPr/>
          <a:lstStyle/>
          <a:p>
            <a:endParaRPr lang="en-US" dirty="0" smtClean="0"/>
          </a:p>
          <a:p>
            <a:endParaRPr lang="en-US" dirty="0" smtClean="0"/>
          </a:p>
          <a:p>
            <a:r>
              <a:rPr lang="en-US" sz="3600" dirty="0" smtClean="0"/>
              <a:t>Organizational agility is a business’s ability to quickly adapt and respond to changing demands.</a:t>
            </a:r>
          </a:p>
        </p:txBody>
      </p:sp>
      <p:sp>
        <p:nvSpPr>
          <p:cNvPr id="108547"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TJ</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0482" name="Text Placeholder 1"/>
          <p:cNvSpPr>
            <a:spLocks noGrp="1"/>
          </p:cNvSpPr>
          <p:nvPr>
            <p:ph type="body" idx="1"/>
          </p:nvPr>
        </p:nvSpPr>
        <p:spPr/>
        <p:txBody>
          <a:bodyPr/>
          <a:lstStyle/>
          <a:p>
            <a:r>
              <a:rPr lang="en-US" dirty="0" smtClean="0"/>
              <a:t>Presented by Angela Sergonis</a:t>
            </a:r>
          </a:p>
        </p:txBody>
      </p:sp>
      <p:sp>
        <p:nvSpPr>
          <p:cNvPr id="20483" name="Title 2"/>
          <p:cNvSpPr>
            <a:spLocks noGrp="1"/>
          </p:cNvSpPr>
          <p:nvPr>
            <p:ph type="title"/>
          </p:nvPr>
        </p:nvSpPr>
        <p:spPr/>
        <p:txBody>
          <a:bodyPr/>
          <a:lstStyle/>
          <a:p>
            <a:r>
              <a:rPr lang="en-US" dirty="0" smtClean="0"/>
              <a:t>Managing</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612775" y="228600"/>
            <a:ext cx="8153400" cy="990600"/>
          </a:xfrm>
        </p:spPr>
        <p:txBody>
          <a:bodyPr>
            <a:normAutofit fontScale="90000"/>
          </a:bodyPr>
          <a:lstStyle/>
          <a:p>
            <a:pPr fontAlgn="auto">
              <a:spcAft>
                <a:spcPts val="0"/>
              </a:spcAft>
              <a:defRPr/>
            </a:pPr>
            <a:r>
              <a:rPr lang="en-US" sz="4000" dirty="0"/>
              <a:t>Key Processes in Organizational Agility</a:t>
            </a:r>
          </a:p>
        </p:txBody>
      </p:sp>
      <p:sp>
        <p:nvSpPr>
          <p:cNvPr id="110594" name="Rectangle 5"/>
          <p:cNvSpPr>
            <a:spLocks noGrp="1" noChangeArrowheads="1"/>
          </p:cNvSpPr>
          <p:nvPr>
            <p:ph type="body" idx="1"/>
          </p:nvPr>
        </p:nvSpPr>
        <p:spPr>
          <a:xfrm>
            <a:off x="612775" y="1600200"/>
            <a:ext cx="8153400" cy="4495800"/>
          </a:xfrm>
        </p:spPr>
        <p:txBody>
          <a:bodyPr/>
          <a:lstStyle/>
          <a:p>
            <a:r>
              <a:rPr lang="en-US" dirty="0" smtClean="0"/>
              <a:t>Responsiveness</a:t>
            </a:r>
          </a:p>
          <a:p>
            <a:endParaRPr lang="en-US" dirty="0" smtClean="0"/>
          </a:p>
          <a:p>
            <a:r>
              <a:rPr lang="en-US" dirty="0" smtClean="0"/>
              <a:t>Flexibility</a:t>
            </a:r>
          </a:p>
          <a:p>
            <a:endParaRPr lang="en-US" dirty="0" smtClean="0"/>
          </a:p>
          <a:p>
            <a:r>
              <a:rPr lang="en-US" dirty="0" smtClean="0"/>
              <a:t>Learning Organization</a:t>
            </a:r>
          </a:p>
        </p:txBody>
      </p:sp>
      <p:sp>
        <p:nvSpPr>
          <p:cNvPr id="110595"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TJ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p:nvPr>
        </p:nvSpPr>
        <p:spPr/>
        <p:txBody>
          <a:bodyPr/>
          <a:lstStyle/>
          <a:p>
            <a:r>
              <a:rPr lang="en-US" dirty="0" smtClean="0"/>
              <a:t>Responsiveness</a:t>
            </a:r>
          </a:p>
        </p:txBody>
      </p:sp>
      <p:sp>
        <p:nvSpPr>
          <p:cNvPr id="112642" name="Rectangle 3"/>
          <p:cNvSpPr>
            <a:spLocks noGrp="1" noChangeArrowheads="1"/>
          </p:cNvSpPr>
          <p:nvPr>
            <p:ph type="body" sz="half" idx="1"/>
          </p:nvPr>
        </p:nvSpPr>
        <p:spPr>
          <a:xfrm>
            <a:off x="609600" y="1589088"/>
            <a:ext cx="3886200" cy="4572000"/>
          </a:xfrm>
        </p:spPr>
        <p:txBody>
          <a:bodyPr/>
          <a:lstStyle/>
          <a:p>
            <a:r>
              <a:rPr lang="en-US" dirty="0" smtClean="0"/>
              <a:t>Organizations must act quick and adapt to fast changing demands</a:t>
            </a:r>
          </a:p>
          <a:p>
            <a:r>
              <a:rPr lang="en-US" dirty="0" smtClean="0"/>
              <a:t>Today’s competitive advantage becomes tomorrow’s standard</a:t>
            </a:r>
          </a:p>
        </p:txBody>
      </p:sp>
      <p:sp>
        <p:nvSpPr>
          <p:cNvPr id="112643" name="Rectangle 4"/>
          <p:cNvSpPr>
            <a:spLocks noGrp="1" noChangeArrowheads="1"/>
          </p:cNvSpPr>
          <p:nvPr>
            <p:ph type="body" sz="half" idx="2"/>
          </p:nvPr>
        </p:nvSpPr>
        <p:spPr>
          <a:xfrm>
            <a:off x="4845050" y="1589088"/>
            <a:ext cx="3886200" cy="4572000"/>
          </a:xfrm>
        </p:spPr>
        <p:txBody>
          <a:bodyPr/>
          <a:lstStyle/>
          <a:p>
            <a:pPr lvl="1"/>
            <a:r>
              <a:rPr lang="en-US" b="1" dirty="0" smtClean="0"/>
              <a:t>Sudden Changes during the Semester</a:t>
            </a:r>
          </a:p>
          <a:p>
            <a:pPr lvl="2"/>
            <a:r>
              <a:rPr lang="en-US" dirty="0" smtClean="0"/>
              <a:t>Illness </a:t>
            </a:r>
          </a:p>
          <a:p>
            <a:pPr lvl="2"/>
            <a:r>
              <a:rPr lang="en-US" dirty="0" smtClean="0"/>
              <a:t>Inclement weather</a:t>
            </a:r>
          </a:p>
          <a:p>
            <a:pPr lvl="2">
              <a:buFontTx/>
              <a:buNone/>
            </a:pPr>
            <a:endParaRPr lang="en-US" dirty="0" smtClean="0"/>
          </a:p>
          <a:p>
            <a:pPr lvl="1"/>
            <a:endParaRPr lang="en-US" dirty="0" smtClean="0"/>
          </a:p>
          <a:p>
            <a:pPr lvl="1"/>
            <a:endParaRPr lang="en-US" dirty="0" smtClean="0"/>
          </a:p>
          <a:p>
            <a:pPr lvl="1">
              <a:buFontTx/>
              <a:buNone/>
            </a:pPr>
            <a:endParaRPr lang="en-US" dirty="0" smtClean="0"/>
          </a:p>
        </p:txBody>
      </p:sp>
      <p:sp>
        <p:nvSpPr>
          <p:cNvPr id="112644" name="TextBox 4"/>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TJ</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ChangeArrowheads="1"/>
          </p:cNvSpPr>
          <p:nvPr>
            <p:ph type="title"/>
          </p:nvPr>
        </p:nvSpPr>
        <p:spPr>
          <a:xfrm>
            <a:off x="612775" y="228600"/>
            <a:ext cx="8153400" cy="990600"/>
          </a:xfrm>
        </p:spPr>
        <p:txBody>
          <a:bodyPr/>
          <a:lstStyle/>
          <a:p>
            <a:r>
              <a:rPr lang="en-US" dirty="0" smtClean="0"/>
              <a:t>Flexibility</a:t>
            </a:r>
          </a:p>
        </p:txBody>
      </p:sp>
      <p:sp>
        <p:nvSpPr>
          <p:cNvPr id="114690" name="Rectangle 3"/>
          <p:cNvSpPr>
            <a:spLocks noGrp="1" noChangeArrowheads="1"/>
          </p:cNvSpPr>
          <p:nvPr>
            <p:ph type="body" idx="1"/>
          </p:nvPr>
        </p:nvSpPr>
        <p:spPr>
          <a:xfrm>
            <a:off x="612775" y="1600200"/>
            <a:ext cx="8153400" cy="4495800"/>
          </a:xfrm>
        </p:spPr>
        <p:txBody>
          <a:bodyPr/>
          <a:lstStyle/>
          <a:p>
            <a:r>
              <a:rPr lang="en-US" dirty="0" smtClean="0"/>
              <a:t>No single structure</a:t>
            </a:r>
          </a:p>
          <a:p>
            <a:endParaRPr lang="en-US" dirty="0" smtClean="0"/>
          </a:p>
          <a:p>
            <a:r>
              <a:rPr lang="en-US" dirty="0" smtClean="0"/>
              <a:t>Interchanging responsibilities</a:t>
            </a:r>
          </a:p>
          <a:p>
            <a:endParaRPr lang="en-US" dirty="0" smtClean="0"/>
          </a:p>
          <a:p>
            <a:r>
              <a:rPr lang="en-US" dirty="0" smtClean="0"/>
              <a:t>Dependent on judgment and expertise of individuals within </a:t>
            </a:r>
          </a:p>
        </p:txBody>
      </p:sp>
      <p:sp>
        <p:nvSpPr>
          <p:cNvPr id="114691"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TJ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ChangeArrowheads="1"/>
          </p:cNvSpPr>
          <p:nvPr>
            <p:ph type="title"/>
          </p:nvPr>
        </p:nvSpPr>
        <p:spPr>
          <a:xfrm>
            <a:off x="612775" y="228600"/>
            <a:ext cx="8153400" cy="990600"/>
          </a:xfrm>
        </p:spPr>
        <p:txBody>
          <a:bodyPr/>
          <a:lstStyle/>
          <a:p>
            <a:r>
              <a:rPr lang="en-US" dirty="0" smtClean="0"/>
              <a:t>Learning Organization</a:t>
            </a:r>
          </a:p>
        </p:txBody>
      </p:sp>
      <p:sp>
        <p:nvSpPr>
          <p:cNvPr id="116738" name="Rectangle 3"/>
          <p:cNvSpPr>
            <a:spLocks noGrp="1" noChangeArrowheads="1"/>
          </p:cNvSpPr>
          <p:nvPr>
            <p:ph type="body" idx="1"/>
          </p:nvPr>
        </p:nvSpPr>
        <p:spPr>
          <a:xfrm>
            <a:off x="612775" y="1600200"/>
            <a:ext cx="8153400" cy="4495800"/>
          </a:xfrm>
        </p:spPr>
        <p:txBody>
          <a:bodyPr/>
          <a:lstStyle/>
          <a:p>
            <a:r>
              <a:rPr lang="en-US" dirty="0" smtClean="0"/>
              <a:t>Creating, acquiring and transferring knowledge</a:t>
            </a:r>
          </a:p>
          <a:p>
            <a:endParaRPr lang="en-US" dirty="0" smtClean="0"/>
          </a:p>
          <a:p>
            <a:r>
              <a:rPr lang="en-US" dirty="0" smtClean="0"/>
              <a:t>Modify behavior</a:t>
            </a:r>
          </a:p>
          <a:p>
            <a:endParaRPr lang="en-US" dirty="0" smtClean="0"/>
          </a:p>
          <a:p>
            <a:r>
              <a:rPr lang="en-US" dirty="0" smtClean="0"/>
              <a:t>Display behavior that reflects newly learned traits and knowledge</a:t>
            </a:r>
          </a:p>
        </p:txBody>
      </p:sp>
      <p:sp>
        <p:nvSpPr>
          <p:cNvPr id="116739"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TJ</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18786" name="Text Placeholder 1"/>
          <p:cNvSpPr>
            <a:spLocks noGrp="1"/>
          </p:cNvSpPr>
          <p:nvPr>
            <p:ph type="body" idx="1"/>
          </p:nvPr>
        </p:nvSpPr>
        <p:spPr/>
        <p:txBody>
          <a:bodyPr/>
          <a:lstStyle/>
          <a:p>
            <a:r>
              <a:rPr lang="en-US" dirty="0" smtClean="0"/>
              <a:t>Presented by Miata Clopton</a:t>
            </a:r>
          </a:p>
        </p:txBody>
      </p:sp>
      <p:sp>
        <p:nvSpPr>
          <p:cNvPr id="118787" name="Title 2"/>
          <p:cNvSpPr>
            <a:spLocks noGrp="1"/>
          </p:cNvSpPr>
          <p:nvPr>
            <p:ph type="title"/>
          </p:nvPr>
        </p:nvSpPr>
        <p:spPr/>
        <p:txBody>
          <a:bodyPr/>
          <a:lstStyle/>
          <a:p>
            <a:r>
              <a:rPr lang="en-US" sz="3600" dirty="0" smtClean="0"/>
              <a:t>Managing the Diverse Workforce</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a:xfrm>
            <a:off x="612775" y="228600"/>
            <a:ext cx="8153400" cy="990600"/>
          </a:xfrm>
        </p:spPr>
        <p:txBody>
          <a:bodyPr/>
          <a:lstStyle/>
          <a:p>
            <a:r>
              <a:rPr lang="en-US" dirty="0" smtClean="0"/>
              <a:t>Managing Diversity</a:t>
            </a:r>
          </a:p>
        </p:txBody>
      </p:sp>
      <p:sp>
        <p:nvSpPr>
          <p:cNvPr id="120834" name="Content Placeholder 2"/>
          <p:cNvSpPr>
            <a:spLocks noGrp="1"/>
          </p:cNvSpPr>
          <p:nvPr>
            <p:ph sz="quarter" idx="1"/>
          </p:nvPr>
        </p:nvSpPr>
        <p:spPr>
          <a:xfrm>
            <a:off x="612775" y="1600200"/>
            <a:ext cx="6626225" cy="4495800"/>
          </a:xfrm>
        </p:spPr>
        <p:txBody>
          <a:bodyPr/>
          <a:lstStyle/>
          <a:p>
            <a:pPr lvl="1">
              <a:lnSpc>
                <a:spcPct val="90000"/>
              </a:lnSpc>
            </a:pPr>
            <a:r>
              <a:rPr lang="en-US" dirty="0" smtClean="0"/>
              <a:t>Managing Diversity:</a:t>
            </a:r>
          </a:p>
          <a:p>
            <a:pPr lvl="2">
              <a:lnSpc>
                <a:spcPct val="90000"/>
              </a:lnSpc>
            </a:pPr>
            <a:r>
              <a:rPr lang="en-US" dirty="0" smtClean="0"/>
              <a:t>Effective Training &amp; Development</a:t>
            </a:r>
          </a:p>
          <a:p>
            <a:pPr lvl="2">
              <a:lnSpc>
                <a:spcPct val="90000"/>
              </a:lnSpc>
            </a:pPr>
            <a:r>
              <a:rPr lang="en-US" dirty="0" smtClean="0"/>
              <a:t>Competitive Advantage</a:t>
            </a:r>
            <a:br>
              <a:rPr lang="en-US" dirty="0" smtClean="0"/>
            </a:br>
            <a:endParaRPr lang="en-US" dirty="0" smtClean="0"/>
          </a:p>
          <a:p>
            <a:pPr lvl="1">
              <a:lnSpc>
                <a:spcPct val="90000"/>
              </a:lnSpc>
            </a:pPr>
            <a:r>
              <a:rPr lang="en-US" dirty="0" smtClean="0"/>
              <a:t>Diversity of our class &amp; our teams.</a:t>
            </a:r>
            <a:br>
              <a:rPr lang="en-US" dirty="0" smtClean="0"/>
            </a:br>
            <a:endParaRPr lang="en-US" dirty="0" smtClean="0"/>
          </a:p>
          <a:p>
            <a:pPr lvl="1">
              <a:lnSpc>
                <a:spcPct val="90000"/>
              </a:lnSpc>
            </a:pPr>
            <a:r>
              <a:rPr lang="en-US" dirty="0" smtClean="0"/>
              <a:t>Dr. Patti’s example of the consequence of ignoring [gender] diversity &amp; employee development.</a:t>
            </a:r>
            <a:br>
              <a:rPr lang="en-US" dirty="0" smtClean="0"/>
            </a:br>
            <a:endParaRPr lang="en-US" dirty="0" smtClean="0"/>
          </a:p>
          <a:p>
            <a:pPr lvl="1">
              <a:lnSpc>
                <a:spcPct val="90000"/>
              </a:lnSpc>
            </a:pPr>
            <a:r>
              <a:rPr lang="en-US" dirty="0" smtClean="0"/>
              <a:t>Application practicality.</a:t>
            </a:r>
          </a:p>
          <a:p>
            <a:endParaRPr lang="en-US" dirty="0" smtClean="0"/>
          </a:p>
        </p:txBody>
      </p:sp>
      <p:sp>
        <p:nvSpPr>
          <p:cNvPr id="4" name="5-Point Star 3"/>
          <p:cNvSpPr/>
          <p:nvPr/>
        </p:nvSpPr>
        <p:spPr>
          <a:xfrm>
            <a:off x="5410200" y="3505200"/>
            <a:ext cx="3505200" cy="3124200"/>
          </a:xfrm>
          <a:prstGeom prst="star5">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dirty="0">
                <a:ln w="10160">
                  <a:solidFill>
                    <a:schemeClr val="accent1"/>
                  </a:solidFill>
                  <a:prstDash val="solid"/>
                </a:ln>
                <a:solidFill>
                  <a:srgbClr val="FFFFFF"/>
                </a:solidFill>
                <a:effectLst>
                  <a:outerShdw blurRad="38100" dist="32000" dir="5400000" algn="tl">
                    <a:srgbClr val="000000">
                      <a:alpha val="30000"/>
                    </a:srgbClr>
                  </a:outerShdw>
                </a:effectLst>
              </a:rPr>
              <a:t>HR Strategy Model</a:t>
            </a:r>
          </a:p>
        </p:txBody>
      </p:sp>
      <p:sp>
        <p:nvSpPr>
          <p:cNvPr id="120836" name="TextBox 4"/>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Miata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22882" name="Text Placeholder 1"/>
          <p:cNvSpPr>
            <a:spLocks noGrp="1"/>
          </p:cNvSpPr>
          <p:nvPr>
            <p:ph type="body" idx="1"/>
          </p:nvPr>
        </p:nvSpPr>
        <p:spPr/>
        <p:txBody>
          <a:bodyPr/>
          <a:lstStyle/>
          <a:p>
            <a:r>
              <a:rPr lang="en-US" dirty="0" smtClean="0"/>
              <a:t>Presented by Angelie Gerard</a:t>
            </a:r>
          </a:p>
        </p:txBody>
      </p:sp>
      <p:sp>
        <p:nvSpPr>
          <p:cNvPr id="3" name="Title 2"/>
          <p:cNvSpPr>
            <a:spLocks noGrp="1"/>
          </p:cNvSpPr>
          <p:nvPr>
            <p:ph type="title"/>
          </p:nvPr>
        </p:nvSpPr>
        <p:spPr/>
        <p:txBody>
          <a:bodyPr>
            <a:noAutofit/>
          </a:bodyPr>
          <a:lstStyle/>
          <a:p>
            <a:pPr fontAlgn="auto">
              <a:spcAft>
                <a:spcPts val="0"/>
              </a:spcAft>
              <a:defRPr/>
            </a:pPr>
            <a:r>
              <a:rPr lang="en-US" sz="3600" cap="small" dirty="0" smtClean="0"/>
              <a:t>Human Resources Management</a:t>
            </a:r>
            <a:endParaRPr lang="en-US" sz="3600" cap="small"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a:xfrm>
            <a:off x="612775" y="228600"/>
            <a:ext cx="8153400" cy="990600"/>
          </a:xfrm>
        </p:spPr>
        <p:txBody>
          <a:bodyPr/>
          <a:lstStyle/>
          <a:p>
            <a:r>
              <a:rPr lang="en-US" dirty="0" smtClean="0"/>
              <a:t>Reward Systems</a:t>
            </a:r>
          </a:p>
        </p:txBody>
      </p:sp>
      <p:sp>
        <p:nvSpPr>
          <p:cNvPr id="3" name="Content Placeholder 2"/>
          <p:cNvSpPr>
            <a:spLocks noGrp="1"/>
          </p:cNvSpPr>
          <p:nvPr>
            <p:ph sz="quarter" idx="1"/>
          </p:nvPr>
        </p:nvSpPr>
        <p:spPr>
          <a:xfrm>
            <a:off x="612775" y="1600200"/>
            <a:ext cx="8153400" cy="4495800"/>
          </a:xfrm>
        </p:spPr>
        <p:txBody>
          <a:bodyPr>
            <a:normAutofit/>
          </a:bodyPr>
          <a:lstStyle/>
          <a:p>
            <a:pPr marL="320040" indent="-320040" fontAlgn="auto">
              <a:spcAft>
                <a:spcPts val="0"/>
              </a:spcAft>
              <a:buFont typeface="Wingdings" pitchFamily="2" charset="2"/>
              <a:buChar char="q"/>
              <a:defRPr/>
            </a:pPr>
            <a:r>
              <a:rPr lang="en-US" sz="3200" dirty="0" smtClean="0"/>
              <a:t>Purpose of HR Strategy Model.</a:t>
            </a:r>
          </a:p>
          <a:p>
            <a:pPr marL="320040" indent="-320040" fontAlgn="auto">
              <a:spcAft>
                <a:spcPts val="0"/>
              </a:spcAft>
              <a:buFont typeface="Wingdings"/>
              <a:buNone/>
              <a:defRPr/>
            </a:pPr>
            <a:endParaRPr lang="en-US" dirty="0" smtClean="0"/>
          </a:p>
          <a:p>
            <a:pPr marL="320040" indent="-320040" fontAlgn="auto">
              <a:spcAft>
                <a:spcPts val="0"/>
              </a:spcAft>
              <a:buFont typeface="Wingdings"/>
              <a:buChar char=""/>
              <a:defRPr/>
            </a:pPr>
            <a:r>
              <a:rPr lang="en-US" sz="3200" dirty="0" smtClean="0"/>
              <a:t>Reward Recognition</a:t>
            </a:r>
          </a:p>
          <a:p>
            <a:pPr marL="901700" fontAlgn="auto">
              <a:spcAft>
                <a:spcPts val="0"/>
              </a:spcAft>
              <a:buFont typeface="Wingdings" pitchFamily="2" charset="2"/>
              <a:buChar char="v"/>
              <a:defRPr/>
            </a:pPr>
            <a:r>
              <a:rPr lang="en-US" sz="3200" dirty="0" smtClean="0"/>
              <a:t>Factors Affecting Wage Mix</a:t>
            </a:r>
          </a:p>
          <a:p>
            <a:pPr marL="901700" fontAlgn="auto">
              <a:spcAft>
                <a:spcPts val="0"/>
              </a:spcAft>
              <a:buFont typeface="Wingdings" pitchFamily="2" charset="2"/>
              <a:buChar char="v"/>
              <a:defRPr/>
            </a:pPr>
            <a:r>
              <a:rPr lang="en-US" sz="3200" dirty="0" smtClean="0"/>
              <a:t>What Are You Worth?</a:t>
            </a:r>
            <a:endParaRPr lang="en-US" sz="3200" dirty="0"/>
          </a:p>
          <a:p>
            <a:pPr marL="901700" fontAlgn="auto">
              <a:spcAft>
                <a:spcPts val="0"/>
              </a:spcAft>
              <a:buFont typeface="Wingdings" pitchFamily="2" charset="2"/>
              <a:buChar char="v"/>
              <a:defRPr/>
            </a:pPr>
            <a:endParaRPr lang="en-US" dirty="0" smtClean="0"/>
          </a:p>
          <a:p>
            <a:pPr marL="0" indent="331788" fontAlgn="auto">
              <a:spcAft>
                <a:spcPts val="0"/>
              </a:spcAft>
              <a:buFont typeface="Wingdings"/>
              <a:buNone/>
              <a:defRPr/>
            </a:pPr>
            <a:endParaRPr lang="en-US" dirty="0" smtClean="0"/>
          </a:p>
        </p:txBody>
      </p:sp>
      <p:sp>
        <p:nvSpPr>
          <p:cNvPr id="124931" name="Rectangle 3"/>
          <p:cNvSpPr>
            <a:spLocks noChangeArrowheads="1"/>
          </p:cNvSpPr>
          <p:nvPr/>
        </p:nvSpPr>
        <p:spPr bwMode="auto">
          <a:xfrm>
            <a:off x="8280400" y="6488113"/>
            <a:ext cx="863600" cy="369887"/>
          </a:xfrm>
          <a:prstGeom prst="rect">
            <a:avLst/>
          </a:prstGeom>
          <a:noFill/>
          <a:ln w="9525">
            <a:noFill/>
            <a:miter lim="800000"/>
            <a:headEnd/>
            <a:tailEnd/>
          </a:ln>
        </p:spPr>
        <p:txBody>
          <a:bodyPr wrap="none">
            <a:spAutoFit/>
          </a:bodyPr>
          <a:lstStyle/>
          <a:p>
            <a:r>
              <a:rPr lang="en-US" dirty="0">
                <a:latin typeface="Garamond" pitchFamily="18" charset="0"/>
              </a:rPr>
              <a:t>Angelie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a:xfrm>
            <a:off x="612775" y="228600"/>
            <a:ext cx="8153400" cy="990600"/>
          </a:xfrm>
        </p:spPr>
        <p:txBody>
          <a:bodyPr/>
          <a:lstStyle/>
          <a:p>
            <a:r>
              <a:rPr lang="en-US" dirty="0" smtClean="0"/>
              <a:t>Reward Systems</a:t>
            </a:r>
          </a:p>
        </p:txBody>
      </p:sp>
      <p:sp>
        <p:nvSpPr>
          <p:cNvPr id="3" name="Content Placeholder 2"/>
          <p:cNvSpPr>
            <a:spLocks noGrp="1"/>
          </p:cNvSpPr>
          <p:nvPr>
            <p:ph sz="quarter" idx="1"/>
          </p:nvPr>
        </p:nvSpPr>
        <p:spPr>
          <a:xfrm>
            <a:off x="612775" y="1600200"/>
            <a:ext cx="8153400" cy="4495800"/>
          </a:xfrm>
        </p:spPr>
        <p:txBody>
          <a:bodyPr>
            <a:normAutofit/>
          </a:bodyPr>
          <a:lstStyle/>
          <a:p>
            <a:pPr>
              <a:buFont typeface="Wingdings" pitchFamily="2" charset="2"/>
              <a:buChar char="q"/>
            </a:pPr>
            <a:r>
              <a:rPr lang="en-US" sz="3200" dirty="0" smtClean="0"/>
              <a:t>How Does This Affect You and Me?</a:t>
            </a:r>
          </a:p>
          <a:p>
            <a:r>
              <a:rPr lang="en-US" sz="3200" dirty="0" smtClean="0"/>
              <a:t>Current Economy</a:t>
            </a:r>
          </a:p>
          <a:p>
            <a:pPr>
              <a:buFont typeface="Wingdings" pitchFamily="2" charset="2"/>
              <a:buChar char="v"/>
            </a:pPr>
            <a:r>
              <a:rPr lang="en-US" sz="3200" dirty="0" smtClean="0"/>
              <a:t> Recession</a:t>
            </a:r>
          </a:p>
          <a:p>
            <a:pPr>
              <a:buFont typeface="Wingdings" pitchFamily="2" charset="2"/>
              <a:buChar char="v"/>
            </a:pPr>
            <a:r>
              <a:rPr lang="en-US" sz="3200" dirty="0" smtClean="0"/>
              <a:t>Job Security</a:t>
            </a:r>
          </a:p>
          <a:p>
            <a:pPr>
              <a:buFont typeface="Wingdings" pitchFamily="2" charset="2"/>
              <a:buNone/>
            </a:pPr>
            <a:endParaRPr lang="en-US" dirty="0" smtClean="0"/>
          </a:p>
          <a:p>
            <a:pPr>
              <a:buFont typeface="Wingdings" pitchFamily="2" charset="2"/>
              <a:buChar char="q"/>
            </a:pPr>
            <a:r>
              <a:rPr lang="en-US" sz="3200" dirty="0" smtClean="0"/>
              <a:t>Incentives</a:t>
            </a:r>
          </a:p>
          <a:p>
            <a:pPr>
              <a:buFont typeface="Wingdings" pitchFamily="2" charset="2"/>
              <a:buChar char="v"/>
            </a:pPr>
            <a:r>
              <a:rPr lang="en-US" sz="3200" dirty="0" smtClean="0"/>
              <a:t>Jerry Maguire “Show Me The Money”</a:t>
            </a:r>
          </a:p>
        </p:txBody>
      </p:sp>
      <p:sp>
        <p:nvSpPr>
          <p:cNvPr id="126979" name="Rectangle 3"/>
          <p:cNvSpPr>
            <a:spLocks noChangeArrowheads="1"/>
          </p:cNvSpPr>
          <p:nvPr/>
        </p:nvSpPr>
        <p:spPr bwMode="auto">
          <a:xfrm>
            <a:off x="8280400" y="6488113"/>
            <a:ext cx="863600" cy="369887"/>
          </a:xfrm>
          <a:prstGeom prst="rect">
            <a:avLst/>
          </a:prstGeom>
          <a:noFill/>
          <a:ln w="9525">
            <a:noFill/>
            <a:miter lim="800000"/>
            <a:headEnd/>
            <a:tailEnd/>
          </a:ln>
        </p:spPr>
        <p:txBody>
          <a:bodyPr wrap="none">
            <a:spAutoFit/>
          </a:bodyPr>
          <a:lstStyle/>
          <a:p>
            <a:r>
              <a:rPr lang="en-US" dirty="0">
                <a:latin typeface="Garamond" pitchFamily="18" charset="0"/>
              </a:rPr>
              <a:t>Angelie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29026" name="Text Placeholder 1"/>
          <p:cNvSpPr>
            <a:spLocks noGrp="1"/>
          </p:cNvSpPr>
          <p:nvPr>
            <p:ph type="body" idx="1"/>
          </p:nvPr>
        </p:nvSpPr>
        <p:spPr/>
        <p:txBody>
          <a:bodyPr/>
          <a:lstStyle/>
          <a:p>
            <a:r>
              <a:rPr lang="en-US" dirty="0" smtClean="0"/>
              <a:t>Presented by Angie Galeano</a:t>
            </a:r>
          </a:p>
        </p:txBody>
      </p:sp>
      <p:sp>
        <p:nvSpPr>
          <p:cNvPr id="129027" name="Title 2"/>
          <p:cNvSpPr>
            <a:spLocks noGrp="1"/>
          </p:cNvSpPr>
          <p:nvPr>
            <p:ph type="title"/>
          </p:nvPr>
        </p:nvSpPr>
        <p:spPr/>
        <p:txBody>
          <a:bodyPr/>
          <a:lstStyle/>
          <a:p>
            <a:r>
              <a:rPr lang="en-US" sz="3600" dirty="0" smtClean="0"/>
              <a:t>HR Management: </a:t>
            </a:r>
            <a:br>
              <a:rPr lang="en-US" sz="3600" dirty="0" smtClean="0"/>
            </a:br>
            <a:r>
              <a:rPr lang="en-US" sz="3600" dirty="0" smtClean="0"/>
              <a:t>Performance Achievement</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12775" y="228600"/>
            <a:ext cx="8153400" cy="990600"/>
          </a:xfrm>
        </p:spPr>
        <p:txBody>
          <a:bodyPr/>
          <a:lstStyle/>
          <a:p>
            <a:r>
              <a:rPr lang="en-US" dirty="0" smtClean="0"/>
              <a:t>Management Processes</a:t>
            </a:r>
          </a:p>
        </p:txBody>
      </p:sp>
      <p:sp>
        <p:nvSpPr>
          <p:cNvPr id="22530" name="Content Placeholder 2"/>
          <p:cNvSpPr>
            <a:spLocks noGrp="1"/>
          </p:cNvSpPr>
          <p:nvPr>
            <p:ph sz="quarter" idx="1"/>
          </p:nvPr>
        </p:nvSpPr>
        <p:spPr>
          <a:xfrm>
            <a:off x="304800" y="1600200"/>
            <a:ext cx="8610600" cy="5029200"/>
          </a:xfrm>
        </p:spPr>
        <p:txBody>
          <a:bodyPr/>
          <a:lstStyle/>
          <a:p>
            <a:r>
              <a:rPr lang="en-US" sz="3800" b="1" dirty="0" smtClean="0"/>
              <a:t>Knowledge Management</a:t>
            </a:r>
          </a:p>
          <a:p>
            <a:pPr lvl="1"/>
            <a:r>
              <a:rPr lang="en-US" sz="3500" dirty="0" smtClean="0"/>
              <a:t>Discovering and harnessing an organization’s intellectual resources</a:t>
            </a:r>
            <a:endParaRPr lang="en-US" sz="3200" dirty="0" smtClean="0"/>
          </a:p>
          <a:p>
            <a:pPr lvl="1"/>
            <a:r>
              <a:rPr lang="en-US" sz="3500" dirty="0" smtClean="0"/>
              <a:t>Fully utilizing the intellects of the organizations people</a:t>
            </a:r>
          </a:p>
          <a:p>
            <a:pPr lvl="1"/>
            <a:r>
              <a:rPr lang="en-US" sz="3500" dirty="0" smtClean="0"/>
              <a:t>Finding, unlocking, sharing, and capitalizing on expertise, skills, wisdom, and relationships</a:t>
            </a:r>
            <a:endParaRPr lang="en-US" sz="2900" dirty="0" smtClean="0"/>
          </a:p>
          <a:p>
            <a:pPr lvl="3">
              <a:buFont typeface="Wingdings" pitchFamily="2" charset="2"/>
              <a:buNone/>
            </a:pPr>
            <a:endParaRPr lang="en-US" sz="2900" b="1" dirty="0" smtClean="0"/>
          </a:p>
          <a:p>
            <a:pPr lvl="3"/>
            <a:endParaRPr lang="en-US" sz="2800" b="1" dirty="0" smtClean="0"/>
          </a:p>
          <a:p>
            <a:endParaRPr lang="en-US" dirty="0" smtClean="0"/>
          </a:p>
        </p:txBody>
      </p:sp>
      <p:sp>
        <p:nvSpPr>
          <p:cNvPr id="22531"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Angela</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title"/>
          </p:nvPr>
        </p:nvSpPr>
        <p:spPr>
          <a:xfrm>
            <a:off x="612775" y="228600"/>
            <a:ext cx="8153400" cy="990600"/>
          </a:xfrm>
        </p:spPr>
        <p:txBody>
          <a:bodyPr/>
          <a:lstStyle/>
          <a:p>
            <a:r>
              <a:rPr lang="en-US" dirty="0" smtClean="0"/>
              <a:t>Appraisal </a:t>
            </a:r>
          </a:p>
        </p:txBody>
      </p:sp>
      <p:sp>
        <p:nvSpPr>
          <p:cNvPr id="131074" name="Content Placeholder 2"/>
          <p:cNvSpPr>
            <a:spLocks noGrp="1"/>
          </p:cNvSpPr>
          <p:nvPr>
            <p:ph sz="quarter" idx="1"/>
          </p:nvPr>
        </p:nvSpPr>
        <p:spPr>
          <a:xfrm>
            <a:off x="612775" y="1600200"/>
            <a:ext cx="8153400" cy="4495800"/>
          </a:xfrm>
        </p:spPr>
        <p:txBody>
          <a:bodyPr/>
          <a:lstStyle/>
          <a:p>
            <a:r>
              <a:rPr lang="en-US" dirty="0" smtClean="0"/>
              <a:t> The most important responsibility of a manager is to evaluate their employee’s job performance. </a:t>
            </a:r>
          </a:p>
          <a:p>
            <a:r>
              <a:rPr lang="en-US" dirty="0" smtClean="0"/>
              <a:t>Giving positive feedback can improve the employee’s performance.</a:t>
            </a:r>
          </a:p>
          <a:p>
            <a:r>
              <a:rPr lang="en-US" dirty="0" smtClean="0"/>
              <a:t>“Outstanding Leaders go out of their way to boost the self-esteem of their personnel. If people believe in themselves, it’s amazing what they can accomplish”- Sam Walton</a:t>
            </a:r>
          </a:p>
          <a:p>
            <a:endParaRPr lang="en-US" dirty="0" smtClean="0"/>
          </a:p>
          <a:p>
            <a:endParaRPr lang="en-US" dirty="0" smtClean="0"/>
          </a:p>
        </p:txBody>
      </p:sp>
      <p:sp>
        <p:nvSpPr>
          <p:cNvPr id="131075" name="Rectangle 3"/>
          <p:cNvSpPr>
            <a:spLocks noChangeArrowheads="1"/>
          </p:cNvSpPr>
          <p:nvPr/>
        </p:nvSpPr>
        <p:spPr bwMode="auto">
          <a:xfrm>
            <a:off x="8280400" y="6488113"/>
            <a:ext cx="711200" cy="369887"/>
          </a:xfrm>
          <a:prstGeom prst="rect">
            <a:avLst/>
          </a:prstGeom>
          <a:noFill/>
          <a:ln w="9525">
            <a:noFill/>
            <a:miter lim="800000"/>
            <a:headEnd/>
            <a:tailEnd/>
          </a:ln>
        </p:spPr>
        <p:txBody>
          <a:bodyPr wrap="none">
            <a:spAutoFit/>
          </a:bodyPr>
          <a:lstStyle/>
          <a:p>
            <a:r>
              <a:rPr lang="en-US" dirty="0">
                <a:latin typeface="Garamond" pitchFamily="18" charset="0"/>
              </a:rPr>
              <a:t>Angie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ext Placeholder 1"/>
          <p:cNvSpPr>
            <a:spLocks noGrp="1"/>
          </p:cNvSpPr>
          <p:nvPr>
            <p:ph type="body" idx="1"/>
          </p:nvPr>
        </p:nvSpPr>
        <p:spPr>
          <a:xfrm>
            <a:off x="1371600" y="2743200"/>
            <a:ext cx="7123113" cy="3048000"/>
          </a:xfrm>
        </p:spPr>
        <p:txBody>
          <a:bodyPr/>
          <a:lstStyle/>
          <a:p>
            <a:pPr>
              <a:buFont typeface="Arial" charset="0"/>
              <a:buChar char="•"/>
            </a:pPr>
            <a:r>
              <a:rPr lang="en-US" dirty="0" smtClean="0"/>
              <a:t>Leadership</a:t>
            </a:r>
          </a:p>
          <a:p>
            <a:pPr>
              <a:buFont typeface="Arial" charset="0"/>
              <a:buChar char="•"/>
            </a:pPr>
            <a:r>
              <a:rPr lang="en-US" dirty="0" smtClean="0"/>
              <a:t>Motivating for Performance</a:t>
            </a:r>
          </a:p>
          <a:p>
            <a:pPr>
              <a:buFont typeface="Arial" charset="0"/>
              <a:buChar char="•"/>
            </a:pPr>
            <a:r>
              <a:rPr lang="en-US" dirty="0" smtClean="0"/>
              <a:t>Teamwork</a:t>
            </a:r>
          </a:p>
          <a:p>
            <a:pPr>
              <a:buFont typeface="Arial" charset="0"/>
              <a:buChar char="•"/>
            </a:pPr>
            <a:r>
              <a:rPr lang="en-US" dirty="0" smtClean="0"/>
              <a:t>Communication</a:t>
            </a:r>
          </a:p>
        </p:txBody>
      </p:sp>
      <p:sp>
        <p:nvSpPr>
          <p:cNvPr id="133122" name="Title 2"/>
          <p:cNvSpPr>
            <a:spLocks noGrp="1"/>
          </p:cNvSpPr>
          <p:nvPr>
            <p:ph type="title"/>
          </p:nvPr>
        </p:nvSpPr>
        <p:spPr/>
        <p:txBody>
          <a:bodyPr/>
          <a:lstStyle/>
          <a:p>
            <a:r>
              <a:rPr lang="en-US" sz="4000" dirty="0" smtClean="0"/>
              <a:t>Leading:</a:t>
            </a:r>
            <a:br>
              <a:rPr lang="en-US" sz="4000" dirty="0" smtClean="0"/>
            </a:br>
            <a:r>
              <a:rPr lang="en-US" sz="3500" dirty="0" smtClean="0"/>
              <a:t>Mobilizing People</a:t>
            </a:r>
          </a:p>
        </p:txBody>
      </p:sp>
      <p:pic>
        <p:nvPicPr>
          <p:cNvPr id="133123"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35170" name="Text Placeholder 1"/>
          <p:cNvSpPr>
            <a:spLocks noGrp="1"/>
          </p:cNvSpPr>
          <p:nvPr>
            <p:ph type="body" idx="1"/>
          </p:nvPr>
        </p:nvSpPr>
        <p:spPr/>
        <p:txBody>
          <a:bodyPr/>
          <a:lstStyle/>
          <a:p>
            <a:r>
              <a:rPr lang="en-US" dirty="0" smtClean="0"/>
              <a:t>Presented by Tosan O. Boyo &amp; Cynthia Rogers</a:t>
            </a:r>
          </a:p>
        </p:txBody>
      </p:sp>
      <p:sp>
        <p:nvSpPr>
          <p:cNvPr id="135171" name="Title 2"/>
          <p:cNvSpPr>
            <a:spLocks noGrp="1"/>
          </p:cNvSpPr>
          <p:nvPr>
            <p:ph type="title"/>
          </p:nvPr>
        </p:nvSpPr>
        <p:spPr/>
        <p:txBody>
          <a:bodyPr/>
          <a:lstStyle/>
          <a:p>
            <a:r>
              <a:rPr lang="en-US" sz="3600" dirty="0" smtClean="0"/>
              <a:t>Vroom Model of Leadership</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extBox 3"/>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Tosan</a:t>
            </a:r>
          </a:p>
        </p:txBody>
      </p:sp>
      <p:sp>
        <p:nvSpPr>
          <p:cNvPr id="5" name="Rectangle 4"/>
          <p:cNvSpPr/>
          <p:nvPr/>
        </p:nvSpPr>
        <p:spPr>
          <a:xfrm>
            <a:off x="5181600" y="228600"/>
            <a:ext cx="3886200" cy="2308324"/>
          </a:xfrm>
          <a:prstGeom prst="rect">
            <a:avLst/>
          </a:prstGeom>
          <a:noFill/>
        </p:spPr>
        <p:txBody>
          <a:bodyPr>
            <a:spAutoFit/>
          </a:bodyPr>
          <a:lstStyle/>
          <a:p>
            <a:pPr algn="ctr" fontAlgn="auto">
              <a:spcBef>
                <a:spcPts val="0"/>
              </a:spcBef>
              <a:spcAft>
                <a:spcPts val="0"/>
              </a:spcAft>
              <a:defRPr/>
            </a:pPr>
            <a:r>
              <a:rPr lang="en-US" sz="4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cs typeface="+mn-cs"/>
              </a:rPr>
              <a:t>Dr. Patti &amp; </a:t>
            </a:r>
          </a:p>
          <a:p>
            <a:pPr algn="ctr" fontAlgn="auto">
              <a:spcBef>
                <a:spcPts val="0"/>
              </a:spcBef>
              <a:spcAft>
                <a:spcPts val="0"/>
              </a:spcAft>
              <a:defRPr/>
            </a:pPr>
            <a:r>
              <a:rPr lang="en-US" sz="4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cs typeface="+mn-cs"/>
              </a:rPr>
              <a:t>Vroom’s Model</a:t>
            </a:r>
          </a:p>
        </p:txBody>
      </p:sp>
      <p:pic>
        <p:nvPicPr>
          <p:cNvPr id="6" name="Picture 2" descr="H:\Vroom.gif"/>
          <p:cNvPicPr>
            <a:picLocks noChangeAspect="1" noChangeArrowheads="1"/>
          </p:cNvPicPr>
          <p:nvPr/>
        </p:nvPicPr>
        <p:blipFill>
          <a:blip r:embed="rId3"/>
          <a:srcRect/>
          <a:stretch>
            <a:fillRect/>
          </a:stretch>
        </p:blipFill>
        <p:spPr bwMode="auto">
          <a:xfrm>
            <a:off x="267690" y="0"/>
            <a:ext cx="5066310" cy="678180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itle 1"/>
          <p:cNvSpPr>
            <a:spLocks noGrp="1"/>
          </p:cNvSpPr>
          <p:nvPr>
            <p:ph type="title"/>
          </p:nvPr>
        </p:nvSpPr>
        <p:spPr>
          <a:xfrm>
            <a:off x="612775" y="228600"/>
            <a:ext cx="8153400" cy="990600"/>
          </a:xfrm>
        </p:spPr>
        <p:txBody>
          <a:bodyPr/>
          <a:lstStyle/>
          <a:p>
            <a:r>
              <a:rPr lang="en-US" dirty="0" smtClean="0"/>
              <a:t>Leadership Vroom Model	</a:t>
            </a:r>
          </a:p>
        </p:txBody>
      </p:sp>
      <p:sp>
        <p:nvSpPr>
          <p:cNvPr id="3" name="Content Placeholder 2"/>
          <p:cNvSpPr>
            <a:spLocks noGrp="1"/>
          </p:cNvSpPr>
          <p:nvPr>
            <p:ph sz="quarter" idx="1"/>
          </p:nvPr>
        </p:nvSpPr>
        <p:spPr/>
        <p:txBody>
          <a:bodyPr>
            <a:normAutofit/>
          </a:bodyPr>
          <a:lstStyle/>
          <a:p>
            <a:pPr marL="320040" indent="-320040" fontAlgn="auto">
              <a:spcAft>
                <a:spcPts val="0"/>
              </a:spcAft>
              <a:buFont typeface="Wingdings"/>
              <a:buChar char=""/>
              <a:defRPr/>
            </a:pPr>
            <a:r>
              <a:rPr lang="en-US" dirty="0" smtClean="0"/>
              <a:t>Affected Teams</a:t>
            </a:r>
          </a:p>
          <a:p>
            <a:pPr lvl="4" fontAlgn="auto">
              <a:spcAft>
                <a:spcPts val="0"/>
              </a:spcAft>
              <a:buClr>
                <a:schemeClr val="accent4"/>
              </a:buClr>
              <a:buFont typeface="Wingdings"/>
              <a:buChar char=""/>
              <a:defRPr/>
            </a:pPr>
            <a:r>
              <a:rPr lang="en-US" dirty="0" smtClean="0"/>
              <a:t>Team Paper and Presentation</a:t>
            </a:r>
          </a:p>
          <a:p>
            <a:pPr lvl="5">
              <a:defRPr/>
            </a:pPr>
            <a:r>
              <a:rPr lang="en-US" dirty="0" smtClean="0"/>
              <a:t>Individual in group decides Company to analyze and “sells” to group</a:t>
            </a:r>
          </a:p>
          <a:p>
            <a:pPr lvl="5">
              <a:defRPr/>
            </a:pPr>
            <a:r>
              <a:rPr lang="en-US" dirty="0" smtClean="0"/>
              <a:t>Group emails each other, offer suggestions and make decision</a:t>
            </a:r>
          </a:p>
          <a:p>
            <a:pPr lvl="5">
              <a:defRPr/>
            </a:pPr>
            <a:r>
              <a:rPr lang="en-US" dirty="0" smtClean="0"/>
              <a:t> Leader takes individual suggestions and confirms decision</a:t>
            </a:r>
          </a:p>
          <a:p>
            <a:pPr lvl="5">
              <a:defRPr/>
            </a:pPr>
            <a:r>
              <a:rPr lang="en-US" dirty="0" smtClean="0"/>
              <a:t>Leader facilitates outline and main objectives</a:t>
            </a:r>
          </a:p>
          <a:p>
            <a:pPr lvl="5">
              <a:defRPr/>
            </a:pPr>
            <a:r>
              <a:rPr lang="en-US" dirty="0" smtClean="0"/>
              <a:t>Leader delegates responsibilities, ensures everyone is on task and meeting deadlines.  </a:t>
            </a:r>
          </a:p>
          <a:p>
            <a:pPr lvl="5">
              <a:defRPr/>
            </a:pPr>
            <a:r>
              <a:rPr lang="en-US" dirty="0" smtClean="0"/>
              <a:t>Leader provides any needed resources and encouragement</a:t>
            </a:r>
          </a:p>
          <a:p>
            <a:pPr lvl="4" fontAlgn="auto">
              <a:spcAft>
                <a:spcPts val="0"/>
              </a:spcAft>
              <a:buClr>
                <a:schemeClr val="accent4"/>
              </a:buClr>
              <a:buFont typeface="Wingdings"/>
              <a:buNone/>
              <a:defRPr/>
            </a:pP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p:nvPr>
        </p:nvSpPr>
        <p:spPr>
          <a:xfrm>
            <a:off x="612775" y="228600"/>
            <a:ext cx="8153400" cy="990600"/>
          </a:xfrm>
        </p:spPr>
        <p:txBody>
          <a:bodyPr/>
          <a:lstStyle/>
          <a:p>
            <a:r>
              <a:rPr lang="en-US" dirty="0" smtClean="0"/>
              <a:t>Leadership Vroom Model	</a:t>
            </a:r>
          </a:p>
        </p:txBody>
      </p:sp>
      <p:sp>
        <p:nvSpPr>
          <p:cNvPr id="3" name="Content Placeholder 2"/>
          <p:cNvSpPr>
            <a:spLocks noGrp="1"/>
          </p:cNvSpPr>
          <p:nvPr>
            <p:ph sz="quarter" idx="1"/>
          </p:nvPr>
        </p:nvSpPr>
        <p:spPr/>
        <p:txBody>
          <a:bodyPr>
            <a:normAutofit/>
          </a:bodyPr>
          <a:lstStyle/>
          <a:p>
            <a:pPr marL="320040" indent="-320040" fontAlgn="auto">
              <a:spcAft>
                <a:spcPts val="0"/>
              </a:spcAft>
              <a:buFont typeface="Wingdings"/>
              <a:buChar char=""/>
              <a:defRPr/>
            </a:pPr>
            <a:r>
              <a:rPr lang="en-US" dirty="0" smtClean="0"/>
              <a:t>Affected Class</a:t>
            </a:r>
          </a:p>
          <a:p>
            <a:pPr lvl="4" fontAlgn="auto">
              <a:spcAft>
                <a:spcPts val="0"/>
              </a:spcAft>
              <a:buClr>
                <a:schemeClr val="accent4"/>
              </a:buClr>
              <a:buFont typeface="Wingdings"/>
              <a:buChar char=""/>
              <a:defRPr/>
            </a:pPr>
            <a:r>
              <a:rPr lang="en-US" dirty="0" smtClean="0"/>
              <a:t>Final Presentation</a:t>
            </a:r>
          </a:p>
          <a:p>
            <a:pPr lvl="5">
              <a:defRPr/>
            </a:pPr>
            <a:r>
              <a:rPr lang="en-US" dirty="0" smtClean="0"/>
              <a:t>Individuals in class offer suggestions and “sell” to class</a:t>
            </a:r>
          </a:p>
          <a:p>
            <a:pPr lvl="5">
              <a:defRPr/>
            </a:pPr>
            <a:r>
              <a:rPr lang="en-US" dirty="0" smtClean="0"/>
              <a:t>Class emails each other, offer suggestions and make decision</a:t>
            </a:r>
          </a:p>
          <a:p>
            <a:pPr lvl="5">
              <a:defRPr/>
            </a:pPr>
            <a:r>
              <a:rPr lang="en-US" dirty="0" smtClean="0"/>
              <a:t> Leader takes individual suggestions and confirms decision</a:t>
            </a:r>
          </a:p>
          <a:p>
            <a:pPr lvl="5">
              <a:defRPr/>
            </a:pPr>
            <a:r>
              <a:rPr lang="en-US" dirty="0" smtClean="0"/>
              <a:t>Leader facilitates outline and main objectives</a:t>
            </a:r>
          </a:p>
          <a:p>
            <a:pPr lvl="5">
              <a:defRPr/>
            </a:pPr>
            <a:r>
              <a:rPr lang="en-US" dirty="0" smtClean="0"/>
              <a:t>Leader delegates responsibilities, ensures everyone is on task and meeting deadlines.  </a:t>
            </a:r>
          </a:p>
          <a:p>
            <a:pPr lvl="5">
              <a:defRPr/>
            </a:pPr>
            <a:r>
              <a:rPr lang="en-US" dirty="0" smtClean="0"/>
              <a:t>Leader provides any needed resources and encouragement</a:t>
            </a:r>
          </a:p>
          <a:p>
            <a:pPr lvl="4" fontAlgn="auto">
              <a:spcAft>
                <a:spcPts val="0"/>
              </a:spcAft>
              <a:buClr>
                <a:schemeClr val="accent4"/>
              </a:buClr>
              <a:buFont typeface="Wingdings"/>
              <a:buNone/>
              <a:defRPr/>
            </a:pPr>
            <a:endParaRPr lang="en-US" dirty="0" smtClean="0"/>
          </a:p>
          <a:p>
            <a:pPr marL="320040" indent="-320040" fontAlgn="auto">
              <a:spcAft>
                <a:spcPts val="0"/>
              </a:spcAft>
              <a:buFont typeface="Wingdings"/>
              <a:buChar char=""/>
              <a:defRPr/>
            </a:pP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43362" name="Text Placeholder 1"/>
          <p:cNvSpPr>
            <a:spLocks noGrp="1"/>
          </p:cNvSpPr>
          <p:nvPr>
            <p:ph type="body" idx="1"/>
          </p:nvPr>
        </p:nvSpPr>
        <p:spPr/>
        <p:txBody>
          <a:bodyPr/>
          <a:lstStyle/>
          <a:p>
            <a:r>
              <a:rPr lang="en-US" dirty="0" smtClean="0"/>
              <a:t>Presented by Meghan Arts</a:t>
            </a:r>
          </a:p>
        </p:txBody>
      </p:sp>
      <p:sp>
        <p:nvSpPr>
          <p:cNvPr id="143363" name="Title 2"/>
          <p:cNvSpPr>
            <a:spLocks noGrp="1"/>
          </p:cNvSpPr>
          <p:nvPr>
            <p:ph type="title"/>
          </p:nvPr>
        </p:nvSpPr>
        <p:spPr/>
        <p:txBody>
          <a:bodyPr/>
          <a:lstStyle/>
          <a:p>
            <a:r>
              <a:rPr lang="en-US" sz="3600" dirty="0" smtClean="0"/>
              <a:t>Teamwork</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1"/>
          <p:cNvSpPr>
            <a:spLocks/>
          </p:cNvSpPr>
          <p:nvPr/>
        </p:nvSpPr>
        <p:spPr bwMode="auto">
          <a:xfrm>
            <a:off x="0" y="1233488"/>
            <a:ext cx="9153525" cy="320675"/>
          </a:xfrm>
          <a:prstGeom prst="rect">
            <a:avLst/>
          </a:prstGeom>
          <a:solidFill>
            <a:schemeClr val="accent1"/>
          </a:solidFill>
          <a:ln w="50800" cap="rnd">
            <a:noFill/>
            <a:round/>
            <a:headEnd/>
            <a:tailEnd/>
          </a:ln>
        </p:spPr>
        <p:txBody>
          <a:bodyPr lIns="0" tIns="0" rIns="0" bIns="0"/>
          <a:lstStyle/>
          <a:p>
            <a:endParaRPr lang="en-US" dirty="0">
              <a:latin typeface="Garamond" pitchFamily="18" charset="0"/>
            </a:endParaRPr>
          </a:p>
        </p:txBody>
      </p:sp>
      <p:sp>
        <p:nvSpPr>
          <p:cNvPr id="145410" name="Rectangle 2"/>
          <p:cNvSpPr>
            <a:spLocks/>
          </p:cNvSpPr>
          <p:nvPr/>
        </p:nvSpPr>
        <p:spPr bwMode="auto">
          <a:xfrm>
            <a:off x="0" y="1279525"/>
            <a:ext cx="544513" cy="231775"/>
          </a:xfrm>
          <a:prstGeom prst="rect">
            <a:avLst/>
          </a:prstGeom>
          <a:solidFill>
            <a:srgbClr val="CCAF96"/>
          </a:solidFill>
          <a:ln w="50800" cap="rnd">
            <a:noFill/>
            <a:round/>
            <a:headEnd/>
            <a:tailEnd/>
          </a:ln>
        </p:spPr>
        <p:txBody>
          <a:bodyPr lIns="0" tIns="0" rIns="0" bIns="0"/>
          <a:lstStyle/>
          <a:p>
            <a:endParaRPr lang="en-US" dirty="0">
              <a:latin typeface="Garamond" pitchFamily="18" charset="0"/>
            </a:endParaRPr>
          </a:p>
        </p:txBody>
      </p:sp>
      <p:sp>
        <p:nvSpPr>
          <p:cNvPr id="145411" name="Rectangle 3"/>
          <p:cNvSpPr>
            <a:spLocks/>
          </p:cNvSpPr>
          <p:nvPr/>
        </p:nvSpPr>
        <p:spPr bwMode="auto">
          <a:xfrm>
            <a:off x="590550" y="1279525"/>
            <a:ext cx="8566150" cy="231775"/>
          </a:xfrm>
          <a:prstGeom prst="rect">
            <a:avLst/>
          </a:prstGeom>
          <a:solidFill>
            <a:srgbClr val="C1C1D6"/>
          </a:solidFill>
          <a:ln w="50800" cap="rnd">
            <a:noFill/>
            <a:round/>
            <a:headEnd/>
            <a:tailEnd/>
          </a:ln>
        </p:spPr>
        <p:txBody>
          <a:bodyPr lIns="0" tIns="0" rIns="0" bIns="0"/>
          <a:lstStyle/>
          <a:p>
            <a:endParaRPr lang="en-US" dirty="0">
              <a:latin typeface="Garamond" pitchFamily="18" charset="0"/>
            </a:endParaRPr>
          </a:p>
        </p:txBody>
      </p:sp>
      <p:sp>
        <p:nvSpPr>
          <p:cNvPr id="145412" name="Text Box 4"/>
          <p:cNvSpPr txBox="1">
            <a:spLocks noChangeArrowheads="1"/>
          </p:cNvSpPr>
          <p:nvPr/>
        </p:nvSpPr>
        <p:spPr bwMode="auto">
          <a:xfrm>
            <a:off x="128588" y="1277938"/>
            <a:ext cx="274637" cy="241300"/>
          </a:xfrm>
          <a:prstGeom prst="rect">
            <a:avLst/>
          </a:prstGeom>
          <a:noFill/>
          <a:ln w="12700">
            <a:noFill/>
            <a:miter lim="800000"/>
            <a:headEnd/>
            <a:tailEnd/>
          </a:ln>
        </p:spPr>
        <p:txBody>
          <a:bodyPr wrap="none" lIns="64291" tIns="32146" rIns="64291" bIns="32146" anchor="ctr"/>
          <a:lstStyle/>
          <a:p>
            <a:fld id="{189C6314-6F0C-46E1-B1FF-72847AB9C852}" type="slidenum">
              <a:rPr lang="en-US" sz="1300" b="1">
                <a:latin typeface="Lucida Grande"/>
                <a:ea typeface="Lucida Grande"/>
                <a:cs typeface="Lucida Grande"/>
                <a:sym typeface="Lucida Grande"/>
              </a:rPr>
              <a:pPr/>
              <a:t>57</a:t>
            </a:fld>
            <a:endParaRPr lang="en-US" sz="1300" b="1" dirty="0">
              <a:latin typeface="Lucida Grande"/>
              <a:ea typeface="Lucida Grande"/>
              <a:cs typeface="Lucida Grande"/>
              <a:sym typeface="Lucida Grande"/>
            </a:endParaRPr>
          </a:p>
        </p:txBody>
      </p:sp>
      <p:sp>
        <p:nvSpPr>
          <p:cNvPr id="145413" name="Rectangle 5"/>
          <p:cNvSpPr>
            <a:spLocks noGrp="1" noChangeArrowheads="1"/>
          </p:cNvSpPr>
          <p:nvPr>
            <p:ph type="title"/>
          </p:nvPr>
        </p:nvSpPr>
        <p:spPr>
          <a:xfrm>
            <a:off x="612775" y="228600"/>
            <a:ext cx="8153400" cy="990600"/>
          </a:xfrm>
        </p:spPr>
        <p:txBody>
          <a:bodyPr lIns="64291" tIns="32146" rIns="64291" bIns="32146"/>
          <a:lstStyle/>
          <a:p>
            <a:r>
              <a:rPr lang="en-US" dirty="0" smtClean="0"/>
              <a:t>Mastering Teamwork</a:t>
            </a:r>
          </a:p>
        </p:txBody>
      </p:sp>
      <p:sp>
        <p:nvSpPr>
          <p:cNvPr id="145414" name="Rectangle 6"/>
          <p:cNvSpPr>
            <a:spLocks noGrp="1" noChangeArrowheads="1"/>
          </p:cNvSpPr>
          <p:nvPr>
            <p:ph type="body" idx="1"/>
          </p:nvPr>
        </p:nvSpPr>
        <p:spPr>
          <a:xfrm>
            <a:off x="612775" y="1600200"/>
            <a:ext cx="8153400" cy="4495800"/>
          </a:xfrm>
        </p:spPr>
        <p:txBody>
          <a:bodyPr lIns="64291" tIns="32146" rIns="64291" bIns="32146"/>
          <a:lstStyle/>
          <a:p>
            <a:pPr marL="196850" indent="-196850"/>
            <a:r>
              <a:rPr lang="en-US" dirty="0" smtClean="0"/>
              <a:t>Let’s work together: how MGMT 505 did</a:t>
            </a:r>
          </a:p>
          <a:p>
            <a:pPr marL="196850" indent="-196850"/>
            <a:r>
              <a:rPr lang="en-US" dirty="0" smtClean="0"/>
              <a:t>Pros/Cons to working in a 19 person group for the final</a:t>
            </a:r>
          </a:p>
          <a:p>
            <a:pPr marL="196850" indent="-196850"/>
            <a:r>
              <a:rPr lang="en-US" dirty="0" smtClean="0"/>
              <a:t>How Dr. Patti used group work to enhance class</a:t>
            </a:r>
          </a:p>
          <a:p>
            <a:pPr marL="196850" indent="-196850"/>
            <a:r>
              <a:rPr lang="en-US" dirty="0" smtClean="0"/>
              <a:t>How teamwork enhanced our experience in Management Processes and Organizational Behavior</a:t>
            </a:r>
          </a:p>
        </p:txBody>
      </p:sp>
      <p:sp>
        <p:nvSpPr>
          <p:cNvPr id="145415" name="TextBox 7"/>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a:latin typeface="Garamond" pitchFamily="18" charset="0"/>
              </a:rPr>
              <a:t>Meghan</a:t>
            </a: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Text Placeholder 1"/>
          <p:cNvSpPr>
            <a:spLocks noGrp="1"/>
          </p:cNvSpPr>
          <p:nvPr>
            <p:ph type="body" idx="1"/>
          </p:nvPr>
        </p:nvSpPr>
        <p:spPr>
          <a:xfrm>
            <a:off x="1371600" y="2743200"/>
            <a:ext cx="7123113" cy="3048000"/>
          </a:xfrm>
        </p:spPr>
        <p:txBody>
          <a:bodyPr/>
          <a:lstStyle/>
          <a:p>
            <a:pPr>
              <a:buFont typeface="Arial" charset="0"/>
              <a:buChar char="•"/>
            </a:pPr>
            <a:r>
              <a:rPr lang="en-US" dirty="0" smtClean="0"/>
              <a:t>Managerial Control</a:t>
            </a:r>
          </a:p>
          <a:p>
            <a:pPr>
              <a:buFont typeface="Arial" charset="0"/>
              <a:buChar char="•"/>
            </a:pPr>
            <a:r>
              <a:rPr lang="en-US" dirty="0" smtClean="0"/>
              <a:t>Managing Technology and Innovation</a:t>
            </a:r>
          </a:p>
          <a:p>
            <a:pPr>
              <a:buFont typeface="Arial" charset="0"/>
              <a:buChar char="•"/>
            </a:pPr>
            <a:r>
              <a:rPr lang="en-US" dirty="0" smtClean="0"/>
              <a:t>Creating and Managing Change</a:t>
            </a:r>
          </a:p>
        </p:txBody>
      </p:sp>
      <p:sp>
        <p:nvSpPr>
          <p:cNvPr id="147458" name="Title 2"/>
          <p:cNvSpPr>
            <a:spLocks noGrp="1"/>
          </p:cNvSpPr>
          <p:nvPr>
            <p:ph type="title"/>
          </p:nvPr>
        </p:nvSpPr>
        <p:spPr/>
        <p:txBody>
          <a:bodyPr/>
          <a:lstStyle/>
          <a:p>
            <a:r>
              <a:rPr lang="en-US" sz="4000" dirty="0" smtClean="0"/>
              <a:t>Controlling:</a:t>
            </a:r>
            <a:br>
              <a:rPr lang="en-US" sz="4000" dirty="0" smtClean="0"/>
            </a:br>
            <a:r>
              <a:rPr lang="en-US" sz="3500" dirty="0" smtClean="0"/>
              <a:t>Learning and Changing</a:t>
            </a:r>
          </a:p>
        </p:txBody>
      </p:sp>
      <p:pic>
        <p:nvPicPr>
          <p:cNvPr id="147459"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149506" name="Text Placeholder 1"/>
          <p:cNvSpPr>
            <a:spLocks noGrp="1"/>
          </p:cNvSpPr>
          <p:nvPr>
            <p:ph type="body" idx="1"/>
          </p:nvPr>
        </p:nvSpPr>
        <p:spPr/>
        <p:txBody>
          <a:bodyPr/>
          <a:lstStyle/>
          <a:p>
            <a:r>
              <a:rPr lang="en-US" dirty="0" smtClean="0"/>
              <a:t>Presented by Debora and Swati</a:t>
            </a:r>
          </a:p>
        </p:txBody>
      </p:sp>
      <p:sp>
        <p:nvSpPr>
          <p:cNvPr id="149507" name="Title 2"/>
          <p:cNvSpPr>
            <a:spLocks noGrp="1"/>
          </p:cNvSpPr>
          <p:nvPr>
            <p:ph type="title"/>
          </p:nvPr>
        </p:nvSpPr>
        <p:spPr/>
        <p:txBody>
          <a:bodyPr/>
          <a:lstStyle/>
          <a:p>
            <a:r>
              <a:rPr lang="en-US" sz="3600" dirty="0" smtClean="0"/>
              <a:t>Controlling: Learning and Development</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sz="3930" dirty="0" smtClean="0"/>
              <a:t>What Would (Did) Dr. Patti Do?</a:t>
            </a:r>
            <a:endParaRPr lang="en-US" sz="3930" dirty="0"/>
          </a:p>
        </p:txBody>
      </p:sp>
      <p:sp>
        <p:nvSpPr>
          <p:cNvPr id="24578" name="Content Placeholder 2"/>
          <p:cNvSpPr>
            <a:spLocks noGrp="1"/>
          </p:cNvSpPr>
          <p:nvPr>
            <p:ph sz="quarter" idx="2"/>
          </p:nvPr>
        </p:nvSpPr>
        <p:spPr/>
        <p:txBody>
          <a:bodyPr/>
          <a:lstStyle/>
          <a:p>
            <a:r>
              <a:rPr lang="en-US" sz="2400" dirty="0" smtClean="0"/>
              <a:t>Discovering and harnessing an organization’s intellectual resources</a:t>
            </a:r>
          </a:p>
          <a:p>
            <a:r>
              <a:rPr lang="en-US" sz="2400" dirty="0" smtClean="0"/>
              <a:t>Fully utilizing the intellects of the organizations people</a:t>
            </a:r>
          </a:p>
          <a:p>
            <a:r>
              <a:rPr lang="en-US" sz="2400" dirty="0" smtClean="0"/>
              <a:t>Finding, unlocking, sharing, and capitalizing on expertise, skills, wisdom, and relationships</a:t>
            </a:r>
          </a:p>
        </p:txBody>
      </p:sp>
      <p:sp>
        <p:nvSpPr>
          <p:cNvPr id="24579" name="Content Placeholder 3"/>
          <p:cNvSpPr>
            <a:spLocks noGrp="1"/>
          </p:cNvSpPr>
          <p:nvPr>
            <p:ph sz="quarter" idx="4"/>
          </p:nvPr>
        </p:nvSpPr>
        <p:spPr/>
        <p:txBody>
          <a:bodyPr/>
          <a:lstStyle/>
          <a:p>
            <a:r>
              <a:rPr lang="en-US" sz="2400" dirty="0" smtClean="0"/>
              <a:t>Introductions on the 1</a:t>
            </a:r>
            <a:r>
              <a:rPr lang="en-US" sz="2400" baseline="30000" dirty="0" smtClean="0"/>
              <a:t>st</a:t>
            </a:r>
            <a:r>
              <a:rPr lang="en-US" sz="2400" dirty="0" smtClean="0"/>
              <a:t> day of class, Individual Presentations, Myers-Briggs</a:t>
            </a:r>
          </a:p>
          <a:p>
            <a:r>
              <a:rPr lang="en-US" sz="2400" dirty="0" smtClean="0"/>
              <a:t>Class discussions, Group projects</a:t>
            </a:r>
          </a:p>
          <a:p>
            <a:r>
              <a:rPr lang="en-US" sz="2400" dirty="0" smtClean="0"/>
              <a:t>Group &amp; Individual Presentations</a:t>
            </a:r>
          </a:p>
        </p:txBody>
      </p:sp>
      <p:sp>
        <p:nvSpPr>
          <p:cNvPr id="24580" name="Text Placeholder 4"/>
          <p:cNvSpPr>
            <a:spLocks noGrp="1"/>
          </p:cNvSpPr>
          <p:nvPr>
            <p:ph type="body" sz="quarter" idx="1"/>
          </p:nvPr>
        </p:nvSpPr>
        <p:spPr>
          <a:xfrm>
            <a:off x="609600" y="1752600"/>
            <a:ext cx="3886200" cy="639763"/>
          </a:xfrm>
        </p:spPr>
        <p:txBody>
          <a:bodyPr/>
          <a:lstStyle/>
          <a:p>
            <a:r>
              <a:rPr lang="en-US" sz="2400" dirty="0" smtClean="0"/>
              <a:t>Knowledge Management</a:t>
            </a:r>
          </a:p>
        </p:txBody>
      </p:sp>
      <p:sp>
        <p:nvSpPr>
          <p:cNvPr id="6" name="Text Placeholder 5"/>
          <p:cNvSpPr>
            <a:spLocks noGrp="1"/>
          </p:cNvSpPr>
          <p:nvPr>
            <p:ph type="body" sz="quarter" idx="3"/>
          </p:nvPr>
        </p:nvSpPr>
        <p:spPr>
          <a:xfrm>
            <a:off x="4800600" y="1752600"/>
            <a:ext cx="3886200" cy="639763"/>
          </a:xfrm>
        </p:spPr>
        <p:txBody>
          <a:bodyPr>
            <a:normAutofit/>
          </a:bodyPr>
          <a:lstStyle/>
          <a:p>
            <a:pPr fontAlgn="auto">
              <a:spcAft>
                <a:spcPts val="0"/>
              </a:spcAft>
              <a:defRPr/>
            </a:pPr>
            <a:r>
              <a:rPr lang="en-US" sz="2400" dirty="0" smtClean="0"/>
              <a:t>In practice</a:t>
            </a:r>
            <a:endParaRPr lang="en-US" sz="2400" dirty="0"/>
          </a:p>
        </p:txBody>
      </p:sp>
      <p:sp>
        <p:nvSpPr>
          <p:cNvPr id="24582" name="TextBox 6"/>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Angela</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a:xfrm>
            <a:off x="612775" y="228600"/>
            <a:ext cx="8153400" cy="990600"/>
          </a:xfrm>
        </p:spPr>
        <p:txBody>
          <a:bodyPr/>
          <a:lstStyle/>
          <a:p>
            <a:r>
              <a:rPr lang="en-US" dirty="0" smtClean="0"/>
              <a:t>Technology Audit</a:t>
            </a:r>
          </a:p>
        </p:txBody>
      </p:sp>
      <p:sp>
        <p:nvSpPr>
          <p:cNvPr id="3" name="Content Placeholder 2"/>
          <p:cNvSpPr>
            <a:spLocks noGrp="1"/>
          </p:cNvSpPr>
          <p:nvPr>
            <p:ph sz="quarter" idx="1"/>
          </p:nvPr>
        </p:nvSpPr>
        <p:spPr>
          <a:xfrm>
            <a:off x="612775" y="1600200"/>
            <a:ext cx="8153400" cy="4495800"/>
          </a:xfrm>
        </p:spPr>
        <p:txBody>
          <a:bodyPr>
            <a:normAutofit lnSpcReduction="10000"/>
          </a:bodyPr>
          <a:lstStyle/>
          <a:p>
            <a:pPr marL="320040" indent="-320040" fontAlgn="auto">
              <a:spcAft>
                <a:spcPts val="0"/>
              </a:spcAft>
              <a:buFont typeface="Wingdings"/>
              <a:buChar char=""/>
              <a:defRPr/>
            </a:pPr>
            <a:r>
              <a:rPr lang="en-US" sz="3200" dirty="0" smtClean="0"/>
              <a:t>Process of clarifying the key technologies on which an organization depends.</a:t>
            </a:r>
          </a:p>
          <a:p>
            <a:pPr marL="320040" indent="-320040" fontAlgn="auto">
              <a:spcAft>
                <a:spcPts val="0"/>
              </a:spcAft>
              <a:buFont typeface="Wingdings"/>
              <a:buChar char=""/>
              <a:defRPr/>
            </a:pPr>
            <a:endParaRPr lang="en-US" sz="3200" dirty="0" smtClean="0"/>
          </a:p>
          <a:p>
            <a:pPr marL="320040" indent="-320040" fontAlgn="auto">
              <a:lnSpc>
                <a:spcPct val="80000"/>
              </a:lnSpc>
              <a:spcAft>
                <a:spcPts val="0"/>
              </a:spcAft>
              <a:buFont typeface="Wingdings"/>
              <a:buChar char=""/>
              <a:defRPr/>
            </a:pPr>
            <a:r>
              <a:rPr lang="en-US" sz="3200" b="1" dirty="0" smtClean="0"/>
              <a:t>Class Example</a:t>
            </a:r>
            <a:r>
              <a:rPr lang="en-US" sz="3200" dirty="0" smtClean="0"/>
              <a:t>: Myers Briggs test</a:t>
            </a:r>
          </a:p>
          <a:p>
            <a:pPr marL="320040" indent="-320040" fontAlgn="auto">
              <a:lnSpc>
                <a:spcPct val="80000"/>
              </a:lnSpc>
              <a:spcAft>
                <a:spcPts val="0"/>
              </a:spcAft>
              <a:buFont typeface="Wingdings"/>
              <a:buChar char=""/>
              <a:defRPr/>
            </a:pPr>
            <a:endParaRPr lang="en-US" sz="3200" dirty="0" smtClean="0"/>
          </a:p>
          <a:p>
            <a:pPr marL="320040" indent="-320040" fontAlgn="auto">
              <a:lnSpc>
                <a:spcPct val="80000"/>
              </a:lnSpc>
              <a:spcAft>
                <a:spcPts val="0"/>
              </a:spcAft>
              <a:buFont typeface="Wingdings"/>
              <a:buChar char=""/>
              <a:defRPr/>
            </a:pPr>
            <a:r>
              <a:rPr lang="en-US" sz="3200" b="1" dirty="0" smtClean="0"/>
              <a:t>Class Comparison</a:t>
            </a:r>
            <a:r>
              <a:rPr lang="en-US" sz="3200" dirty="0" smtClean="0"/>
              <a:t>: </a:t>
            </a:r>
          </a:p>
          <a:p>
            <a:pPr marL="640080" lvl="1" indent="-274320" fontAlgn="auto">
              <a:lnSpc>
                <a:spcPct val="80000"/>
              </a:lnSpc>
              <a:spcAft>
                <a:spcPts val="0"/>
              </a:spcAft>
              <a:buFont typeface="Wingdings 2"/>
              <a:buChar char=""/>
              <a:defRPr/>
            </a:pPr>
            <a:r>
              <a:rPr lang="en-US" sz="2800" dirty="0" smtClean="0"/>
              <a:t>Class = Organization</a:t>
            </a:r>
          </a:p>
          <a:p>
            <a:pPr marL="640080" lvl="1" indent="-274320" fontAlgn="auto">
              <a:lnSpc>
                <a:spcPct val="80000"/>
              </a:lnSpc>
              <a:spcAft>
                <a:spcPts val="0"/>
              </a:spcAft>
              <a:buFont typeface="Wingdings 2"/>
              <a:buChar char=""/>
              <a:defRPr/>
            </a:pPr>
            <a:r>
              <a:rPr lang="en-US" sz="2800" dirty="0" smtClean="0"/>
              <a:t>Dr. Patti = Management</a:t>
            </a:r>
          </a:p>
          <a:p>
            <a:pPr marL="640080" lvl="1" indent="-274320" fontAlgn="auto">
              <a:lnSpc>
                <a:spcPct val="80000"/>
              </a:lnSpc>
              <a:spcAft>
                <a:spcPts val="0"/>
              </a:spcAft>
              <a:buFont typeface="Wingdings 2"/>
              <a:buChar char=""/>
              <a:defRPr/>
            </a:pPr>
            <a:r>
              <a:rPr lang="en-US" sz="2800" dirty="0" smtClean="0"/>
              <a:t>Key Technologies = Personal Characteristics/Strengths/Weaknesses</a:t>
            </a:r>
          </a:p>
          <a:p>
            <a:pPr marL="320040" indent="-320040" fontAlgn="auto">
              <a:spcAft>
                <a:spcPts val="0"/>
              </a:spcAft>
              <a:buFont typeface="Wingdings"/>
              <a:buChar char=""/>
              <a:defRPr/>
            </a:pP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Title 1"/>
          <p:cNvSpPr>
            <a:spLocks noGrp="1"/>
          </p:cNvSpPr>
          <p:nvPr>
            <p:ph type="title"/>
          </p:nvPr>
        </p:nvSpPr>
        <p:spPr>
          <a:xfrm>
            <a:off x="612775" y="228600"/>
            <a:ext cx="8153400" cy="990600"/>
          </a:xfrm>
        </p:spPr>
        <p:txBody>
          <a:bodyPr/>
          <a:lstStyle/>
          <a:p>
            <a:r>
              <a:rPr lang="en-US" dirty="0" smtClean="0"/>
              <a:t>Impact</a:t>
            </a:r>
          </a:p>
        </p:txBody>
      </p:sp>
      <p:sp>
        <p:nvSpPr>
          <p:cNvPr id="153602" name="Content Placeholder 2"/>
          <p:cNvSpPr>
            <a:spLocks noGrp="1"/>
          </p:cNvSpPr>
          <p:nvPr>
            <p:ph sz="quarter" idx="1"/>
          </p:nvPr>
        </p:nvSpPr>
        <p:spPr>
          <a:xfrm>
            <a:off x="612775" y="1600200"/>
            <a:ext cx="8153400" cy="4495800"/>
          </a:xfrm>
        </p:spPr>
        <p:txBody>
          <a:bodyPr/>
          <a:lstStyle/>
          <a:p>
            <a:r>
              <a:rPr lang="en-US" dirty="0" smtClean="0"/>
              <a:t>IMPACT ON INDIVIDUAL</a:t>
            </a:r>
          </a:p>
          <a:p>
            <a:pPr lvl="1">
              <a:lnSpc>
                <a:spcPct val="90000"/>
              </a:lnSpc>
            </a:pPr>
            <a:r>
              <a:rPr lang="en-US" sz="3200" dirty="0" smtClean="0"/>
              <a:t>Gain a Better Understanding of Oneself </a:t>
            </a:r>
          </a:p>
          <a:p>
            <a:pPr lvl="2">
              <a:lnSpc>
                <a:spcPct val="90000"/>
              </a:lnSpc>
            </a:pPr>
            <a:r>
              <a:rPr lang="en-US" sz="2800" dirty="0" smtClean="0"/>
              <a:t>Maximized Personal Productivity Through Self-Knowledge, thus achieving the organization's goals or objectives</a:t>
            </a:r>
          </a:p>
          <a:p>
            <a:pPr lvl="1">
              <a:buFont typeface="Wingdings 2" pitchFamily="18" charset="2"/>
              <a:buNone/>
            </a:pPr>
            <a:endParaRPr lang="en-US" dirty="0" smtClean="0"/>
          </a:p>
          <a:p>
            <a:pPr lvl="1"/>
            <a:r>
              <a:rPr lang="en-US" sz="3200" dirty="0" smtClean="0"/>
              <a:t>Advantage During Presentations</a:t>
            </a:r>
            <a:endParaRPr lang="en-US" sz="3200" dirty="0" smtClean="0">
              <a:cs typeface="Helvetica" pitchFamily="34" charset="0"/>
            </a:endParaRPr>
          </a:p>
          <a:p>
            <a:pPr lvl="2"/>
            <a:r>
              <a:rPr lang="en-US" sz="2800" dirty="0" smtClean="0">
                <a:cs typeface="Helvetica" pitchFamily="34" charset="0"/>
              </a:rPr>
              <a:t>Able to Better Tailor Individual Presentation to Audience</a:t>
            </a:r>
          </a:p>
          <a:p>
            <a:endParaRPr lang="en-US"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Title 1"/>
          <p:cNvSpPr>
            <a:spLocks noGrp="1"/>
          </p:cNvSpPr>
          <p:nvPr>
            <p:ph type="title"/>
          </p:nvPr>
        </p:nvSpPr>
        <p:spPr>
          <a:xfrm>
            <a:off x="612775" y="228600"/>
            <a:ext cx="8153400" cy="990600"/>
          </a:xfrm>
        </p:spPr>
        <p:txBody>
          <a:bodyPr/>
          <a:lstStyle/>
          <a:p>
            <a:r>
              <a:rPr lang="en-US" dirty="0" smtClean="0"/>
              <a:t>Impact</a:t>
            </a:r>
          </a:p>
        </p:txBody>
      </p:sp>
      <p:sp>
        <p:nvSpPr>
          <p:cNvPr id="155650" name="Content Placeholder 2"/>
          <p:cNvSpPr>
            <a:spLocks noGrp="1"/>
          </p:cNvSpPr>
          <p:nvPr>
            <p:ph sz="quarter" idx="1"/>
          </p:nvPr>
        </p:nvSpPr>
        <p:spPr>
          <a:xfrm>
            <a:off x="612775" y="1600200"/>
            <a:ext cx="8153400" cy="4495800"/>
          </a:xfrm>
        </p:spPr>
        <p:txBody>
          <a:bodyPr/>
          <a:lstStyle/>
          <a:p>
            <a:r>
              <a:rPr lang="en-US" dirty="0" smtClean="0"/>
              <a:t>IMPACT ON THE TEAM</a:t>
            </a:r>
          </a:p>
          <a:p>
            <a:pPr lvl="1"/>
            <a:r>
              <a:rPr lang="en-US" sz="3200" dirty="0" smtClean="0"/>
              <a:t>Gain a Better Understanding of Team Members Personalities </a:t>
            </a:r>
          </a:p>
          <a:p>
            <a:pPr lvl="1"/>
            <a:endParaRPr lang="en-US" dirty="0" smtClean="0"/>
          </a:p>
          <a:p>
            <a:pPr lvl="1"/>
            <a:r>
              <a:rPr lang="en-US" sz="3200" dirty="0" smtClean="0"/>
              <a:t>Advantage When working in Teams</a:t>
            </a:r>
            <a:endParaRPr lang="en-US" dirty="0" smtClean="0"/>
          </a:p>
          <a:p>
            <a:pPr lvl="2"/>
            <a:r>
              <a:rPr lang="en-US" sz="2800" dirty="0" smtClean="0"/>
              <a:t>Helped determine roles during presentations</a:t>
            </a:r>
          </a:p>
          <a:p>
            <a:pPr lvl="3"/>
            <a:r>
              <a:rPr lang="en-US" sz="2800" dirty="0" smtClean="0"/>
              <a:t>Ex: Leader, Information seeker, Evaluator, etc</a:t>
            </a:r>
            <a:r>
              <a:rPr lang="en-US" dirty="0" smtClean="0"/>
              <a:t>.  </a:t>
            </a:r>
          </a:p>
          <a:p>
            <a:endParaRPr lang="en-US" dirty="0"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le 1"/>
          <p:cNvSpPr>
            <a:spLocks noGrp="1"/>
          </p:cNvSpPr>
          <p:nvPr>
            <p:ph type="title"/>
          </p:nvPr>
        </p:nvSpPr>
        <p:spPr>
          <a:xfrm>
            <a:off x="612775" y="228600"/>
            <a:ext cx="8153400" cy="990600"/>
          </a:xfrm>
        </p:spPr>
        <p:txBody>
          <a:bodyPr/>
          <a:lstStyle/>
          <a:p>
            <a:r>
              <a:rPr lang="en-US" dirty="0" smtClean="0"/>
              <a:t>Impact</a:t>
            </a:r>
          </a:p>
        </p:txBody>
      </p:sp>
      <p:sp>
        <p:nvSpPr>
          <p:cNvPr id="157698" name="Content Placeholder 2"/>
          <p:cNvSpPr>
            <a:spLocks noGrp="1"/>
          </p:cNvSpPr>
          <p:nvPr>
            <p:ph sz="quarter" idx="1"/>
          </p:nvPr>
        </p:nvSpPr>
        <p:spPr>
          <a:xfrm>
            <a:off x="612775" y="1600200"/>
            <a:ext cx="8153400" cy="4495800"/>
          </a:xfrm>
        </p:spPr>
        <p:txBody>
          <a:bodyPr/>
          <a:lstStyle/>
          <a:p>
            <a:r>
              <a:rPr lang="en-US" dirty="0" smtClean="0"/>
              <a:t>IMPACT ON THE CLASS</a:t>
            </a:r>
          </a:p>
          <a:p>
            <a:pPr lvl="1"/>
            <a:r>
              <a:rPr lang="en-US" sz="3200" dirty="0" smtClean="0"/>
              <a:t>Gain a Better Understanding of Each Individual contributed to the Class dynamic</a:t>
            </a:r>
          </a:p>
          <a:p>
            <a:pPr lvl="1"/>
            <a:endParaRPr lang="en-US" dirty="0" smtClean="0"/>
          </a:p>
          <a:p>
            <a:pPr lvl="1"/>
            <a:r>
              <a:rPr lang="en-US" sz="3200" dirty="0" smtClean="0"/>
              <a:t>Advantage During Class</a:t>
            </a:r>
          </a:p>
          <a:p>
            <a:pPr lvl="2"/>
            <a:r>
              <a:rPr lang="en-US" sz="2800" dirty="0" smtClean="0"/>
              <a:t>Able to understand how each individual received information  </a:t>
            </a:r>
          </a:p>
          <a:p>
            <a:endParaRPr lang="en-US" dirty="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2"/>
          <p:cNvSpPr>
            <a:spLocks noGrp="1"/>
          </p:cNvSpPr>
          <p:nvPr>
            <p:ph type="title"/>
          </p:nvPr>
        </p:nvSpPr>
        <p:spPr/>
        <p:txBody>
          <a:bodyPr/>
          <a:lstStyle/>
          <a:p>
            <a:r>
              <a:rPr lang="en-US" sz="4000" dirty="0" smtClean="0"/>
              <a:t>Challenges and Issues</a:t>
            </a:r>
            <a:endParaRPr lang="en-US" sz="3500" dirty="0" smtClean="0"/>
          </a:p>
        </p:txBody>
      </p:sp>
      <p:pic>
        <p:nvPicPr>
          <p:cNvPr id="159746"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Title 1"/>
          <p:cNvSpPr>
            <a:spLocks noGrp="1"/>
          </p:cNvSpPr>
          <p:nvPr>
            <p:ph type="title"/>
          </p:nvPr>
        </p:nvSpPr>
        <p:spPr>
          <a:xfrm>
            <a:off x="612775" y="228600"/>
            <a:ext cx="8153400" cy="990600"/>
          </a:xfrm>
        </p:spPr>
        <p:txBody>
          <a:bodyPr/>
          <a:lstStyle/>
          <a:p>
            <a:r>
              <a:rPr lang="en-US" dirty="0" smtClean="0"/>
              <a:t>Challenges and Issues</a:t>
            </a:r>
          </a:p>
        </p:txBody>
      </p:sp>
      <p:sp>
        <p:nvSpPr>
          <p:cNvPr id="161794" name="Content Placeholder 2"/>
          <p:cNvSpPr>
            <a:spLocks noGrp="1"/>
          </p:cNvSpPr>
          <p:nvPr>
            <p:ph sz="quarter" idx="1"/>
          </p:nvPr>
        </p:nvSpPr>
        <p:spPr>
          <a:xfrm>
            <a:off x="152400" y="1600200"/>
            <a:ext cx="8991600" cy="5257800"/>
          </a:xfrm>
        </p:spPr>
        <p:txBody>
          <a:bodyPr/>
          <a:lstStyle/>
          <a:p>
            <a:r>
              <a:rPr lang="en-US" dirty="0" smtClean="0"/>
              <a:t>Presentations</a:t>
            </a:r>
          </a:p>
          <a:p>
            <a:pPr lvl="1"/>
            <a:r>
              <a:rPr lang="en-US" dirty="0" smtClean="0"/>
              <a:t>“Some presentations were interesting, but purpose was not clear or defined and time limits were often exceeded.”</a:t>
            </a:r>
          </a:p>
          <a:p>
            <a:r>
              <a:rPr lang="en-US" dirty="0" smtClean="0"/>
              <a:t>Working around teammates’ schedules</a:t>
            </a:r>
          </a:p>
          <a:p>
            <a:pPr lvl="1"/>
            <a:r>
              <a:rPr lang="en-US" dirty="0" smtClean="0"/>
              <a:t>Communication and Response Delays</a:t>
            </a:r>
          </a:p>
          <a:p>
            <a:pPr lvl="1"/>
            <a:r>
              <a:rPr lang="en-US" dirty="0" smtClean="0"/>
              <a:t>Lack of available class time to discuss/organize group work</a:t>
            </a:r>
          </a:p>
          <a:p>
            <a:r>
              <a:rPr lang="en-US" dirty="0" smtClean="0"/>
              <a:t>Different personalities and learning styles</a:t>
            </a:r>
          </a:p>
          <a:p>
            <a:pPr lvl="1"/>
            <a:r>
              <a:rPr lang="en-US" dirty="0" smtClean="0"/>
              <a:t>Dr. Patti had to ensure everyone was engaged through the various deliveries of course content</a:t>
            </a:r>
          </a:p>
        </p:txBody>
      </p:sp>
      <p:sp>
        <p:nvSpPr>
          <p:cNvPr id="5" name="TextBox 7"/>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smtClean="0">
                <a:latin typeface="Garamond" pitchFamily="18" charset="0"/>
              </a:rPr>
              <a:t>Shafali</a:t>
            </a:r>
            <a:endParaRPr lang="en-US" sz="1600" dirty="0">
              <a:latin typeface="Garamond"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Title 1"/>
          <p:cNvSpPr>
            <a:spLocks noGrp="1"/>
          </p:cNvSpPr>
          <p:nvPr>
            <p:ph type="title"/>
          </p:nvPr>
        </p:nvSpPr>
        <p:spPr>
          <a:xfrm>
            <a:off x="612775" y="228600"/>
            <a:ext cx="8153400" cy="990600"/>
          </a:xfrm>
        </p:spPr>
        <p:txBody>
          <a:bodyPr/>
          <a:lstStyle/>
          <a:p>
            <a:r>
              <a:rPr lang="en-US" dirty="0" smtClean="0"/>
              <a:t>Challenges and Issues </a:t>
            </a:r>
            <a:r>
              <a:rPr lang="en-US" sz="2000" dirty="0" smtClean="0"/>
              <a:t>(cont.)</a:t>
            </a:r>
          </a:p>
        </p:txBody>
      </p:sp>
      <p:sp>
        <p:nvSpPr>
          <p:cNvPr id="163842" name="Content Placeholder 2"/>
          <p:cNvSpPr>
            <a:spLocks noGrp="1"/>
          </p:cNvSpPr>
          <p:nvPr>
            <p:ph sz="quarter" idx="1"/>
          </p:nvPr>
        </p:nvSpPr>
        <p:spPr>
          <a:xfrm>
            <a:off x="152400" y="1600200"/>
            <a:ext cx="8991600" cy="5257800"/>
          </a:xfrm>
        </p:spPr>
        <p:txBody>
          <a:bodyPr/>
          <a:lstStyle/>
          <a:p>
            <a:r>
              <a:rPr lang="en-US" dirty="0" smtClean="0"/>
              <a:t>Diverse Class</a:t>
            </a:r>
          </a:p>
          <a:p>
            <a:pPr lvl="1"/>
            <a:r>
              <a:rPr lang="en-US" dirty="0" smtClean="0"/>
              <a:t>Work experience, age, nationalities</a:t>
            </a:r>
          </a:p>
          <a:p>
            <a:pPr lvl="1"/>
            <a:r>
              <a:rPr lang="en-US" dirty="0" smtClean="0"/>
              <a:t>Added interesting views as well as challenges</a:t>
            </a:r>
          </a:p>
          <a:p>
            <a:r>
              <a:rPr lang="en-US" dirty="0" smtClean="0"/>
              <a:t>Individualism</a:t>
            </a:r>
          </a:p>
          <a:p>
            <a:pPr lvl="1"/>
            <a:r>
              <a:rPr lang="en-US" dirty="0" smtClean="0"/>
              <a:t>People wishing to be their own leaders rather than working as a group</a:t>
            </a:r>
          </a:p>
          <a:p>
            <a:r>
              <a:rPr lang="en-US" dirty="0" smtClean="0"/>
              <a:t>Cohesiveness</a:t>
            </a:r>
          </a:p>
        </p:txBody>
      </p:sp>
      <p:sp>
        <p:nvSpPr>
          <p:cNvPr id="5" name="TextBox 7"/>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smtClean="0">
                <a:latin typeface="Garamond" pitchFamily="18" charset="0"/>
              </a:rPr>
              <a:t>Shafali</a:t>
            </a:r>
            <a:endParaRPr lang="en-US" sz="1600" dirty="0">
              <a:latin typeface="Garamond"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Title 2"/>
          <p:cNvSpPr>
            <a:spLocks noGrp="1"/>
          </p:cNvSpPr>
          <p:nvPr>
            <p:ph type="title"/>
          </p:nvPr>
        </p:nvSpPr>
        <p:spPr/>
        <p:txBody>
          <a:bodyPr/>
          <a:lstStyle/>
          <a:p>
            <a:r>
              <a:rPr lang="en-US" sz="4000" dirty="0" smtClean="0"/>
              <a:t>Recommendations</a:t>
            </a:r>
            <a:endParaRPr lang="en-US" sz="3500" dirty="0" smtClean="0"/>
          </a:p>
        </p:txBody>
      </p:sp>
      <p:pic>
        <p:nvPicPr>
          <p:cNvPr id="165890"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Title 1"/>
          <p:cNvSpPr>
            <a:spLocks noGrp="1"/>
          </p:cNvSpPr>
          <p:nvPr>
            <p:ph type="title"/>
          </p:nvPr>
        </p:nvSpPr>
        <p:spPr>
          <a:xfrm>
            <a:off x="612775" y="228600"/>
            <a:ext cx="8153400" cy="990600"/>
          </a:xfrm>
        </p:spPr>
        <p:txBody>
          <a:bodyPr/>
          <a:lstStyle/>
          <a:p>
            <a:r>
              <a:rPr lang="en-US" dirty="0" smtClean="0"/>
              <a:t>Recommendations</a:t>
            </a:r>
          </a:p>
        </p:txBody>
      </p:sp>
      <p:sp>
        <p:nvSpPr>
          <p:cNvPr id="167938" name="Content Placeholder 2"/>
          <p:cNvSpPr>
            <a:spLocks noGrp="1"/>
          </p:cNvSpPr>
          <p:nvPr>
            <p:ph sz="quarter" idx="1"/>
          </p:nvPr>
        </p:nvSpPr>
        <p:spPr>
          <a:xfrm>
            <a:off x="304800" y="1600200"/>
            <a:ext cx="8839200" cy="5257800"/>
          </a:xfrm>
        </p:spPr>
        <p:txBody>
          <a:bodyPr/>
          <a:lstStyle/>
          <a:p>
            <a:r>
              <a:rPr lang="en-US" dirty="0" smtClean="0"/>
              <a:t>Material</a:t>
            </a:r>
          </a:p>
          <a:p>
            <a:pPr lvl="1"/>
            <a:r>
              <a:rPr lang="en-US" dirty="0" smtClean="0"/>
              <a:t>Cover less chapters more in-depth</a:t>
            </a:r>
          </a:p>
          <a:p>
            <a:pPr lvl="1"/>
            <a:r>
              <a:rPr lang="en-US" dirty="0" smtClean="0"/>
              <a:t>More group presentations rather than individual chapter presentations</a:t>
            </a:r>
          </a:p>
          <a:p>
            <a:pPr lvl="1"/>
            <a:r>
              <a:rPr lang="en-US" dirty="0" smtClean="0"/>
              <a:t>Less or shorter Chapter presentations</a:t>
            </a:r>
          </a:p>
          <a:p>
            <a:pPr lvl="1"/>
            <a:r>
              <a:rPr lang="en-US" dirty="0" smtClean="0"/>
              <a:t>Breaking up presentations with more application</a:t>
            </a:r>
          </a:p>
          <a:p>
            <a:r>
              <a:rPr lang="en-US" dirty="0" smtClean="0"/>
              <a:t>Instead of mixing personality types, try groups of similar personality types  (Myers-Briggs)</a:t>
            </a:r>
          </a:p>
          <a:p>
            <a:endParaRPr lang="en-US" dirty="0" smtClean="0"/>
          </a:p>
        </p:txBody>
      </p:sp>
      <p:sp>
        <p:nvSpPr>
          <p:cNvPr id="5" name="TextBox 7"/>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smtClean="0">
                <a:latin typeface="Garamond" pitchFamily="18" charset="0"/>
              </a:rPr>
              <a:t>Shafali</a:t>
            </a:r>
            <a:endParaRPr lang="en-US" sz="1600" dirty="0">
              <a:latin typeface="Garamond"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Title 1"/>
          <p:cNvSpPr>
            <a:spLocks noGrp="1"/>
          </p:cNvSpPr>
          <p:nvPr>
            <p:ph type="title"/>
          </p:nvPr>
        </p:nvSpPr>
        <p:spPr>
          <a:xfrm>
            <a:off x="612775" y="228600"/>
            <a:ext cx="8153400" cy="990600"/>
          </a:xfrm>
        </p:spPr>
        <p:txBody>
          <a:bodyPr/>
          <a:lstStyle/>
          <a:p>
            <a:r>
              <a:rPr lang="en-US" dirty="0" smtClean="0"/>
              <a:t>Recommendations</a:t>
            </a:r>
          </a:p>
        </p:txBody>
      </p:sp>
      <p:sp>
        <p:nvSpPr>
          <p:cNvPr id="169986" name="Content Placeholder 2"/>
          <p:cNvSpPr>
            <a:spLocks noGrp="1"/>
          </p:cNvSpPr>
          <p:nvPr>
            <p:ph sz="quarter" idx="1"/>
          </p:nvPr>
        </p:nvSpPr>
        <p:spPr>
          <a:xfrm>
            <a:off x="304800" y="1600200"/>
            <a:ext cx="8839200" cy="5257800"/>
          </a:xfrm>
        </p:spPr>
        <p:txBody>
          <a:bodyPr/>
          <a:lstStyle/>
          <a:p>
            <a:r>
              <a:rPr lang="en-US" dirty="0" smtClean="0"/>
              <a:t>More peer evaluations</a:t>
            </a:r>
          </a:p>
          <a:p>
            <a:r>
              <a:rPr lang="en-US" dirty="0" smtClean="0"/>
              <a:t>Solicit “good” and “bad” feedback directly after presentation</a:t>
            </a:r>
          </a:p>
          <a:p>
            <a:r>
              <a:rPr lang="en-US" dirty="0" smtClean="0"/>
              <a:t>More Chapter “Recaps” led by Dr. Patti</a:t>
            </a:r>
          </a:p>
          <a:p>
            <a:r>
              <a:rPr lang="en-US" dirty="0" smtClean="0"/>
              <a:t>More effort to keep everyone “On Task”</a:t>
            </a:r>
          </a:p>
          <a:p>
            <a:r>
              <a:rPr lang="en-US" dirty="0" smtClean="0"/>
              <a:t>More real-world examples or application</a:t>
            </a:r>
          </a:p>
          <a:p>
            <a:r>
              <a:rPr lang="en-US" dirty="0" smtClean="0"/>
              <a:t>More focus on Myers-Briggs</a:t>
            </a:r>
          </a:p>
          <a:p>
            <a:r>
              <a:rPr lang="en-US" dirty="0" smtClean="0"/>
              <a:t>More teacher led discussions rather than student led instruction</a:t>
            </a:r>
          </a:p>
          <a:p>
            <a:endParaRPr lang="en-US" dirty="0" smtClean="0"/>
          </a:p>
        </p:txBody>
      </p:sp>
      <p:sp>
        <p:nvSpPr>
          <p:cNvPr id="5" name="TextBox 7"/>
          <p:cNvSpPr txBox="1">
            <a:spLocks noChangeArrowheads="1"/>
          </p:cNvSpPr>
          <p:nvPr/>
        </p:nvSpPr>
        <p:spPr bwMode="auto">
          <a:xfrm>
            <a:off x="7162800" y="6519863"/>
            <a:ext cx="1981200" cy="338137"/>
          </a:xfrm>
          <a:prstGeom prst="rect">
            <a:avLst/>
          </a:prstGeom>
          <a:noFill/>
          <a:ln w="9525">
            <a:noFill/>
            <a:miter lim="800000"/>
            <a:headEnd/>
            <a:tailEnd/>
          </a:ln>
        </p:spPr>
        <p:txBody>
          <a:bodyPr>
            <a:spAutoFit/>
          </a:bodyPr>
          <a:lstStyle/>
          <a:p>
            <a:pPr algn="r"/>
            <a:r>
              <a:rPr lang="en-US" sz="1600" dirty="0" smtClean="0">
                <a:latin typeface="Garamond" pitchFamily="18" charset="0"/>
              </a:rPr>
              <a:t>Shafali</a:t>
            </a:r>
            <a:endParaRPr lang="en-US" sz="1600" dirty="0">
              <a:latin typeface="Garamond"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6626" name="Text Placeholder 1"/>
          <p:cNvSpPr>
            <a:spLocks noGrp="1"/>
          </p:cNvSpPr>
          <p:nvPr>
            <p:ph type="body" idx="1"/>
          </p:nvPr>
        </p:nvSpPr>
        <p:spPr/>
        <p:txBody>
          <a:bodyPr/>
          <a:lstStyle/>
          <a:p>
            <a:r>
              <a:rPr lang="en-US" dirty="0" smtClean="0"/>
              <a:t>Presented by Louis Hoxha</a:t>
            </a:r>
          </a:p>
        </p:txBody>
      </p:sp>
      <p:sp>
        <p:nvSpPr>
          <p:cNvPr id="26627" name="Title 2"/>
          <p:cNvSpPr>
            <a:spLocks noGrp="1"/>
          </p:cNvSpPr>
          <p:nvPr>
            <p:ph type="title"/>
          </p:nvPr>
        </p:nvSpPr>
        <p:spPr/>
        <p:txBody>
          <a:bodyPr/>
          <a:lstStyle/>
          <a:p>
            <a:r>
              <a:rPr lang="en-US" sz="3600" dirty="0" smtClean="0"/>
              <a:t>Effects of Knowledge Management</a:t>
            </a:r>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fontAlgn="auto">
              <a:spcAft>
                <a:spcPts val="0"/>
              </a:spcAft>
              <a:defRPr/>
            </a:pPr>
            <a:r>
              <a:rPr lang="en-US" sz="4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Thank You!</a:t>
            </a:r>
            <a:endParaRPr lang="en-US"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 name="Picture Placeholder 6" descr="C:\Program Files\Microsoft Office\MEDIA\CAGCAT10\j0186348.wmf"/>
          <p:cNvPicPr>
            <a:picLocks noGrp="1" noChangeAspect="1" noChangeArrowheads="1"/>
          </p:cNvPicPr>
          <p:nvPr>
            <p:ph type="pic" idx="1"/>
          </p:nvPr>
        </p:nvPicPr>
        <p:blipFill>
          <a:blip r:embed="rId3">
            <a:duotone>
              <a:prstClr val="black"/>
              <a:schemeClr val="accent2">
                <a:tint val="45000"/>
                <a:satMod val="400000"/>
              </a:schemeClr>
            </a:duotone>
          </a:blip>
          <a:stretch>
            <a:fillRect/>
          </a:stretch>
        </p:blipFill>
        <p:spPr>
          <a:xfrm>
            <a:off x="1524000" y="-29183"/>
            <a:ext cx="3276600" cy="4601183"/>
          </a:xfrm>
          <a:noFill/>
        </p:spPr>
      </p:pic>
      <p:sp>
        <p:nvSpPr>
          <p:cNvPr id="10" name="Rounded Rectangular Callout 9"/>
          <p:cNvSpPr/>
          <p:nvPr/>
        </p:nvSpPr>
        <p:spPr>
          <a:xfrm>
            <a:off x="5257800" y="533400"/>
            <a:ext cx="3657600" cy="2743200"/>
          </a:xfrm>
          <a:prstGeom prst="wedgeRoundRectCallout">
            <a:avLst>
              <a:gd name="adj1" fmla="val -87310"/>
              <a:gd name="adj2" fmla="val -37069"/>
              <a:gd name="adj3" fmla="val 1666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itle 1"/>
          <p:cNvSpPr txBox="1">
            <a:spLocks/>
          </p:cNvSpPr>
          <p:nvPr/>
        </p:nvSpPr>
        <p:spPr>
          <a:xfrm>
            <a:off x="5257800" y="609600"/>
            <a:ext cx="3581400" cy="3200400"/>
          </a:xfrm>
          <a:prstGeom prst="rect">
            <a:avLst/>
          </a:prstGeom>
        </p:spPr>
        <p:txBody>
          <a:bodyPr anchor="ctr">
            <a:normAutofit/>
          </a:bodyPr>
          <a:lstStyle/>
          <a:p>
            <a:pPr fontAlgn="auto">
              <a:spcAft>
                <a:spcPts val="0"/>
              </a:spcAft>
              <a:defRPr/>
            </a:pPr>
            <a:r>
              <a:rPr lang="en-US"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ea typeface="+mj-ea"/>
                <a:cs typeface="+mj-cs"/>
              </a:rPr>
              <a:t>Any questions?</a:t>
            </a:r>
          </a:p>
          <a:p>
            <a:pPr fontAlgn="auto">
              <a:spcAft>
                <a:spcPts val="0"/>
              </a:spcAft>
              <a:defRPr/>
            </a:pPr>
            <a:r>
              <a:rPr lang="en-US"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ea typeface="+mj-ea"/>
                <a:cs typeface="+mj-cs"/>
              </a:rPr>
              <a:t>Comments?</a:t>
            </a:r>
          </a:p>
        </p:txBody>
      </p:sp>
      <p:sp>
        <p:nvSpPr>
          <p:cNvPr id="7" name="TextBox 6"/>
          <p:cNvSpPr txBox="1">
            <a:spLocks noChangeArrowheads="1"/>
          </p:cNvSpPr>
          <p:nvPr/>
        </p:nvSpPr>
        <p:spPr bwMode="auto">
          <a:xfrm>
            <a:off x="1600200" y="5657850"/>
            <a:ext cx="7543800" cy="1200150"/>
          </a:xfrm>
          <a:prstGeom prst="rect">
            <a:avLst/>
          </a:prstGeom>
          <a:noFill/>
          <a:ln w="9525">
            <a:noFill/>
            <a:miter lim="800000"/>
            <a:headEnd/>
            <a:tailEnd/>
          </a:ln>
        </p:spPr>
        <p:txBody>
          <a:bodyPr>
            <a:spAutoFit/>
          </a:bodyPr>
          <a:lstStyle/>
          <a:p>
            <a:r>
              <a:rPr lang="en-US" sz="3600" dirty="0">
                <a:latin typeface="Lucida Handwriting" pitchFamily="66" charset="0"/>
              </a:rPr>
              <a:t>Have  a  spectacular summer  everyone!!!!  </a:t>
            </a:r>
            <a:r>
              <a:rPr lang="en-US" sz="3600" dirty="0">
                <a:latin typeface="Garamond" pitchFamily="18" charset="0"/>
                <a:sym typeface="Wingdings" pitchFamily="2" charset="2"/>
              </a:rPr>
              <a:t></a:t>
            </a:r>
            <a:endParaRPr lang="en-US" sz="3600"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981200" y="117475"/>
            <a:ext cx="5257800" cy="7602081"/>
          </a:xfrm>
          <a:prstGeom prst="rect">
            <a:avLst/>
          </a:prstGeom>
          <a:noFill/>
          <a:ln w="9525">
            <a:noFill/>
            <a:miter lim="800000"/>
            <a:headEnd/>
            <a:tailEnd/>
          </a:ln>
        </p:spPr>
        <p:txBody>
          <a:bodyPr>
            <a:spAutoFit/>
          </a:bodyPr>
          <a:lstStyle/>
          <a:p>
            <a:pPr algn="ctr"/>
            <a:r>
              <a:rPr lang="en-US" sz="2800" dirty="0">
                <a:latin typeface="Garamond" pitchFamily="18" charset="0"/>
              </a:rPr>
              <a:t>Presented by the best class ever</a:t>
            </a:r>
          </a:p>
          <a:p>
            <a:pPr algn="ctr"/>
            <a:r>
              <a:rPr lang="en-US" sz="2800" dirty="0">
                <a:latin typeface="Garamond" pitchFamily="18" charset="0"/>
              </a:rPr>
              <a:t>Spring 2010</a:t>
            </a:r>
          </a:p>
          <a:p>
            <a:pPr algn="ctr"/>
            <a:endParaRPr lang="en-US" dirty="0">
              <a:latin typeface="Garamond" pitchFamily="18" charset="0"/>
            </a:endParaRPr>
          </a:p>
          <a:p>
            <a:pPr algn="ctr"/>
            <a:r>
              <a:rPr lang="en-US" sz="2000" dirty="0">
                <a:latin typeface="Garamond" pitchFamily="18" charset="0"/>
              </a:rPr>
              <a:t>Debora Araujo</a:t>
            </a:r>
          </a:p>
          <a:p>
            <a:pPr algn="ctr"/>
            <a:r>
              <a:rPr lang="en-US" sz="2000" dirty="0">
                <a:latin typeface="Garamond" pitchFamily="18" charset="0"/>
              </a:rPr>
              <a:t>Meghan Arts</a:t>
            </a:r>
          </a:p>
          <a:p>
            <a:pPr algn="ctr"/>
            <a:r>
              <a:rPr lang="en-US" sz="2000" dirty="0">
                <a:latin typeface="Garamond" pitchFamily="18" charset="0"/>
              </a:rPr>
              <a:t>Tosan Boyo</a:t>
            </a:r>
          </a:p>
          <a:p>
            <a:pPr algn="ctr"/>
            <a:r>
              <a:rPr lang="en-US" sz="2000" dirty="0">
                <a:latin typeface="Garamond" pitchFamily="18" charset="0"/>
              </a:rPr>
              <a:t>Miata Clopton</a:t>
            </a:r>
          </a:p>
          <a:p>
            <a:pPr algn="ctr"/>
            <a:r>
              <a:rPr lang="en-US" sz="2000" dirty="0">
                <a:latin typeface="Garamond" pitchFamily="18" charset="0"/>
              </a:rPr>
              <a:t>Shafali Duo</a:t>
            </a:r>
          </a:p>
          <a:p>
            <a:pPr algn="ctr"/>
            <a:r>
              <a:rPr lang="en-US" sz="2000" dirty="0">
                <a:latin typeface="Garamond" pitchFamily="18" charset="0"/>
              </a:rPr>
              <a:t>Julio Fiallos</a:t>
            </a:r>
          </a:p>
          <a:p>
            <a:pPr algn="ctr"/>
            <a:r>
              <a:rPr lang="en-US" sz="2000" dirty="0">
                <a:latin typeface="Garamond" pitchFamily="18" charset="0"/>
              </a:rPr>
              <a:t>Angie Galeano</a:t>
            </a:r>
          </a:p>
          <a:p>
            <a:pPr algn="ctr"/>
            <a:r>
              <a:rPr lang="en-US" sz="2000" dirty="0">
                <a:latin typeface="Garamond" pitchFamily="18" charset="0"/>
              </a:rPr>
              <a:t>Lulzim Hoxha</a:t>
            </a:r>
          </a:p>
          <a:p>
            <a:pPr algn="ctr"/>
            <a:r>
              <a:rPr lang="en-US" sz="2000" dirty="0">
                <a:latin typeface="Garamond" pitchFamily="18" charset="0"/>
              </a:rPr>
              <a:t>Asli Inci</a:t>
            </a:r>
          </a:p>
          <a:p>
            <a:pPr algn="ctr"/>
            <a:r>
              <a:rPr lang="en-US" sz="2000" dirty="0">
                <a:latin typeface="Garamond" pitchFamily="18" charset="0"/>
              </a:rPr>
              <a:t>TJ McCue</a:t>
            </a:r>
          </a:p>
          <a:p>
            <a:pPr algn="ctr"/>
            <a:r>
              <a:rPr lang="en-US" sz="2000" dirty="0">
                <a:latin typeface="Garamond" pitchFamily="18" charset="0"/>
              </a:rPr>
              <a:t>Giselle </a:t>
            </a:r>
            <a:r>
              <a:rPr lang="en-US" sz="2000" dirty="0" smtClean="0">
                <a:latin typeface="Garamond" pitchFamily="18" charset="0"/>
              </a:rPr>
              <a:t>Mongiello</a:t>
            </a:r>
            <a:endParaRPr lang="en-US" sz="2000" dirty="0">
              <a:latin typeface="Garamond" pitchFamily="18" charset="0"/>
            </a:endParaRPr>
          </a:p>
          <a:p>
            <a:pPr algn="ctr"/>
            <a:r>
              <a:rPr lang="en-US" sz="2000" dirty="0">
                <a:latin typeface="Garamond" pitchFamily="18" charset="0"/>
              </a:rPr>
              <a:t>Swati Patel</a:t>
            </a:r>
          </a:p>
          <a:p>
            <a:pPr algn="ctr"/>
            <a:r>
              <a:rPr lang="en-US" sz="2000" dirty="0">
                <a:latin typeface="Garamond" pitchFamily="18" charset="0"/>
              </a:rPr>
              <a:t>Vik Reddy</a:t>
            </a:r>
          </a:p>
          <a:p>
            <a:pPr algn="ctr"/>
            <a:r>
              <a:rPr lang="en-US" sz="2000" dirty="0">
                <a:latin typeface="Garamond" pitchFamily="18" charset="0"/>
              </a:rPr>
              <a:t>Cindy Rogers</a:t>
            </a:r>
          </a:p>
          <a:p>
            <a:pPr algn="ctr"/>
            <a:r>
              <a:rPr lang="en-US" sz="2000" dirty="0">
                <a:latin typeface="Garamond" pitchFamily="18" charset="0"/>
              </a:rPr>
              <a:t>Phillip Scott</a:t>
            </a:r>
          </a:p>
          <a:p>
            <a:pPr algn="ctr"/>
            <a:r>
              <a:rPr lang="en-US" sz="2000" dirty="0">
                <a:latin typeface="Garamond" pitchFamily="18" charset="0"/>
              </a:rPr>
              <a:t>Angela Sergonis</a:t>
            </a:r>
          </a:p>
          <a:p>
            <a:pPr algn="ctr"/>
            <a:r>
              <a:rPr lang="en-US" sz="2000" dirty="0">
                <a:latin typeface="Garamond" pitchFamily="18" charset="0"/>
              </a:rPr>
              <a:t>Meet Shah</a:t>
            </a:r>
          </a:p>
          <a:p>
            <a:pPr algn="ctr"/>
            <a:r>
              <a:rPr lang="en-US" sz="2000" dirty="0">
                <a:latin typeface="Garamond" pitchFamily="18" charset="0"/>
              </a:rPr>
              <a:t>Valentina Yakimovich</a:t>
            </a:r>
          </a:p>
          <a:p>
            <a:pPr algn="ctr"/>
            <a:endParaRPr lang="en-US" dirty="0">
              <a:latin typeface="Garamond" pitchFamily="18" charset="0"/>
            </a:endParaRPr>
          </a:p>
          <a:p>
            <a:endParaRPr lang="en-US" dirty="0">
              <a:latin typeface="Garamond" pitchFamily="18" charset="0"/>
            </a:endParaRPr>
          </a:p>
          <a:p>
            <a:endParaRPr lang="en-US"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ppt_x</p:attrName>
                                        </p:attrNameLst>
                                      </p:cBhvr>
                                      <p:tavLst>
                                        <p:tav tm="0">
                                          <p:val>
                                            <p:strVal val="#ppt_x"/>
                                          </p:val>
                                        </p:tav>
                                        <p:tav tm="100000">
                                          <p:val>
                                            <p:strVal val="#ppt_x"/>
                                          </p:val>
                                        </p:tav>
                                      </p:tavLst>
                                    </p:anim>
                                    <p:anim calcmode="lin" valueType="num">
                                      <p:cBhvr>
                                        <p:cTn id="8" dur="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612775" y="228600"/>
            <a:ext cx="8153400" cy="990600"/>
          </a:xfrm>
        </p:spPr>
        <p:txBody>
          <a:bodyPr/>
          <a:lstStyle/>
          <a:p>
            <a:r>
              <a:rPr lang="en-US" dirty="0" smtClean="0"/>
              <a:t>Efforts &amp; Strategy</a:t>
            </a:r>
          </a:p>
        </p:txBody>
      </p:sp>
      <p:sp>
        <p:nvSpPr>
          <p:cNvPr id="3" name="Content Placeholder 2"/>
          <p:cNvSpPr>
            <a:spLocks noGrp="1"/>
          </p:cNvSpPr>
          <p:nvPr>
            <p:ph sz="quarter" idx="1"/>
          </p:nvPr>
        </p:nvSpPr>
        <p:spPr>
          <a:xfrm>
            <a:off x="612775" y="1600200"/>
            <a:ext cx="8153400" cy="4495800"/>
          </a:xfrm>
        </p:spPr>
        <p:txBody>
          <a:bodyPr>
            <a:normAutofit fontScale="92500" lnSpcReduction="10000"/>
          </a:bodyPr>
          <a:lstStyle/>
          <a:p>
            <a:pPr marL="320040" indent="-320040" fontAlgn="auto">
              <a:spcAft>
                <a:spcPts val="0"/>
              </a:spcAft>
              <a:buFont typeface="Wingdings"/>
              <a:buNone/>
              <a:defRPr/>
            </a:pPr>
            <a:r>
              <a:rPr lang="en-US" dirty="0" smtClean="0"/>
              <a:t>                          </a:t>
            </a:r>
            <a:r>
              <a:rPr lang="en-US" sz="3200" b="1" dirty="0" smtClean="0"/>
              <a:t>Efforts </a:t>
            </a:r>
          </a:p>
          <a:p>
            <a:pPr marL="320040" indent="-320040" fontAlgn="auto">
              <a:spcAft>
                <a:spcPts val="0"/>
              </a:spcAft>
              <a:buFont typeface="Wingdings"/>
              <a:buChar char=""/>
              <a:defRPr/>
            </a:pPr>
            <a:r>
              <a:rPr lang="en-US" dirty="0" smtClean="0"/>
              <a:t>In class discussion</a:t>
            </a:r>
          </a:p>
          <a:p>
            <a:pPr marL="320040" indent="-320040" fontAlgn="auto">
              <a:spcAft>
                <a:spcPts val="0"/>
              </a:spcAft>
              <a:buFont typeface="Wingdings"/>
              <a:buChar char=""/>
              <a:defRPr/>
            </a:pPr>
            <a:r>
              <a:rPr lang="en-US" dirty="0" smtClean="0"/>
              <a:t>Discussion forums </a:t>
            </a:r>
          </a:p>
          <a:p>
            <a:pPr marL="320040" indent="-320040" fontAlgn="auto">
              <a:spcAft>
                <a:spcPts val="0"/>
              </a:spcAft>
              <a:buFont typeface="Wingdings"/>
              <a:buChar char=""/>
              <a:defRPr/>
            </a:pPr>
            <a:r>
              <a:rPr lang="en-US" dirty="0" smtClean="0"/>
              <a:t>Formal apprenticeship </a:t>
            </a:r>
          </a:p>
          <a:p>
            <a:pPr marL="320040" indent="-320040" fontAlgn="auto">
              <a:spcAft>
                <a:spcPts val="0"/>
              </a:spcAft>
              <a:buFont typeface="Wingdings"/>
              <a:buNone/>
              <a:defRPr/>
            </a:pPr>
            <a:r>
              <a:rPr lang="en-US" dirty="0" smtClean="0"/>
              <a:t>                      </a:t>
            </a:r>
            <a:r>
              <a:rPr lang="en-US" sz="3600" b="1" dirty="0" smtClean="0"/>
              <a:t> Strategy </a:t>
            </a:r>
          </a:p>
          <a:p>
            <a:pPr marL="320040" indent="-320040" fontAlgn="auto">
              <a:spcAft>
                <a:spcPts val="0"/>
              </a:spcAft>
              <a:buFont typeface="Wingdings"/>
              <a:buChar char=""/>
              <a:defRPr/>
            </a:pPr>
            <a:r>
              <a:rPr lang="en-US" dirty="0" smtClean="0"/>
              <a:t>Story telling </a:t>
            </a:r>
          </a:p>
          <a:p>
            <a:pPr marL="320040" indent="-320040" fontAlgn="auto">
              <a:spcAft>
                <a:spcPts val="0"/>
              </a:spcAft>
              <a:buFont typeface="Wingdings"/>
              <a:buChar char=""/>
              <a:defRPr/>
            </a:pPr>
            <a:r>
              <a:rPr lang="en-US" dirty="0" smtClean="0"/>
              <a:t>After action reviews </a:t>
            </a:r>
          </a:p>
          <a:p>
            <a:pPr marL="320040" indent="-320040" fontAlgn="auto">
              <a:spcAft>
                <a:spcPts val="0"/>
              </a:spcAft>
              <a:buFont typeface="Wingdings"/>
              <a:buChar char=""/>
              <a:defRPr/>
            </a:pPr>
            <a:r>
              <a:rPr lang="en-US" dirty="0" smtClean="0"/>
              <a:t>Collaborative technology</a:t>
            </a:r>
          </a:p>
          <a:p>
            <a:pPr marL="320040" indent="-320040" fontAlgn="auto">
              <a:spcAft>
                <a:spcPts val="0"/>
              </a:spcAft>
              <a:buFont typeface="Wingdings"/>
              <a:buChar char=""/>
              <a:defRPr/>
            </a:pPr>
            <a:r>
              <a:rPr lang="en-US" dirty="0" smtClean="0"/>
              <a:t>Transform  knowledge  </a:t>
            </a:r>
          </a:p>
          <a:p>
            <a:pPr marL="320040" indent="-320040" fontAlgn="auto">
              <a:spcAft>
                <a:spcPts val="0"/>
              </a:spcAft>
              <a:buFont typeface="Wingdings"/>
              <a:buChar char=""/>
              <a:defRPr/>
            </a:pPr>
            <a:endParaRPr lang="en-US" dirty="0"/>
          </a:p>
        </p:txBody>
      </p:sp>
      <p:sp>
        <p:nvSpPr>
          <p:cNvPr id="28675"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Louis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612775" y="228600"/>
            <a:ext cx="8153400" cy="990600"/>
          </a:xfrm>
        </p:spPr>
        <p:txBody>
          <a:bodyPr/>
          <a:lstStyle/>
          <a:p>
            <a:r>
              <a:rPr lang="en-US" dirty="0" smtClean="0"/>
              <a:t>Individual Impact </a:t>
            </a:r>
          </a:p>
        </p:txBody>
      </p:sp>
      <p:sp>
        <p:nvSpPr>
          <p:cNvPr id="3" name="Content Placeholder 2"/>
          <p:cNvSpPr>
            <a:spLocks noGrp="1"/>
          </p:cNvSpPr>
          <p:nvPr>
            <p:ph sz="quarter" idx="1"/>
          </p:nvPr>
        </p:nvSpPr>
        <p:spPr>
          <a:xfrm>
            <a:off x="612775" y="1600200"/>
            <a:ext cx="8153400" cy="4495800"/>
          </a:xfrm>
        </p:spPr>
        <p:txBody>
          <a:bodyPr>
            <a:normAutofit fontScale="85000" lnSpcReduction="20000"/>
          </a:bodyPr>
          <a:lstStyle/>
          <a:p>
            <a:pPr marL="320040" indent="-320040" fontAlgn="auto">
              <a:spcAft>
                <a:spcPts val="0"/>
              </a:spcAft>
              <a:buFont typeface="Wingdings"/>
              <a:buChar char=""/>
              <a:defRPr/>
            </a:pPr>
            <a:r>
              <a:rPr lang="en-US" sz="3200" dirty="0" smtClean="0"/>
              <a:t>IDENTIFY </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CREATE </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ENABLE</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LEARN </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IMPROVE </a:t>
            </a:r>
          </a:p>
          <a:p>
            <a:pPr marL="320040" indent="-320040" fontAlgn="auto">
              <a:spcAft>
                <a:spcPts val="0"/>
              </a:spcAft>
              <a:buFont typeface="Wingdings"/>
              <a:buNone/>
              <a:defRPr/>
            </a:pPr>
            <a:r>
              <a:rPr lang="en-US" dirty="0" smtClean="0"/>
              <a:t> </a:t>
            </a:r>
            <a:endParaRPr lang="en-US" dirty="0"/>
          </a:p>
        </p:txBody>
      </p:sp>
      <p:sp>
        <p:nvSpPr>
          <p:cNvPr id="30723" name="TextBox 3"/>
          <p:cNvSpPr txBox="1">
            <a:spLocks noChangeArrowheads="1"/>
          </p:cNvSpPr>
          <p:nvPr/>
        </p:nvSpPr>
        <p:spPr bwMode="auto">
          <a:xfrm>
            <a:off x="7162800" y="6488113"/>
            <a:ext cx="1981200" cy="339725"/>
          </a:xfrm>
          <a:prstGeom prst="rect">
            <a:avLst/>
          </a:prstGeom>
          <a:noFill/>
          <a:ln w="9525">
            <a:noFill/>
            <a:miter lim="800000"/>
            <a:headEnd/>
            <a:tailEnd/>
          </a:ln>
        </p:spPr>
        <p:txBody>
          <a:bodyPr>
            <a:spAutoFit/>
          </a:bodyPr>
          <a:lstStyle/>
          <a:p>
            <a:pPr algn="r"/>
            <a:r>
              <a:rPr lang="en-US" sz="1600" dirty="0">
                <a:latin typeface="Garamond" pitchFamily="18" charset="0"/>
              </a:rPr>
              <a:t>Louis</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1">
      <a:dk1>
        <a:sysClr val="windowText" lastClr="800080"/>
      </a:dk1>
      <a:lt1>
        <a:sysClr val="window" lastClr="FFFFFF"/>
      </a:lt1>
      <a:dk2>
        <a:srgbClr val="775F55"/>
      </a:dk2>
      <a:lt2>
        <a:srgbClr val="EBDDC3"/>
      </a:lt2>
      <a:accent1>
        <a:srgbClr val="C1C1D6"/>
      </a:accent1>
      <a:accent2>
        <a:srgbClr val="CCAF96"/>
      </a:accent2>
      <a:accent3>
        <a:srgbClr val="C49393"/>
      </a:accent3>
      <a:accent4>
        <a:srgbClr val="D6ADAD"/>
      </a:accent4>
      <a:accent5>
        <a:srgbClr val="EABC8E"/>
      </a:accent5>
      <a:accent6>
        <a:srgbClr val="A0A0B5"/>
      </a:accent6>
      <a:hlink>
        <a:srgbClr val="DB8C3D"/>
      </a:hlink>
      <a:folHlink>
        <a:srgbClr val="904E30"/>
      </a:folHlink>
    </a:clrScheme>
    <a:fontScheme name="Custom 1">
      <a:majorFont>
        <a:latin typeface="CopprplGoth Bd BT"/>
        <a:ea typeface=""/>
        <a:cs typeface=""/>
      </a:majorFont>
      <a:minorFont>
        <a:latin typeface="Garamond"/>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80008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80008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765</TotalTime>
  <Words>2794</Words>
  <Application>Microsoft Office PowerPoint</Application>
  <PresentationFormat>On-screen Show (4:3)</PresentationFormat>
  <Paragraphs>584</Paragraphs>
  <Slides>71</Slides>
  <Notes>71</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Median</vt:lpstr>
      <vt:lpstr>Dr. Patti says…</vt:lpstr>
      <vt:lpstr>Slide 2</vt:lpstr>
      <vt:lpstr>Foundations of Management </vt:lpstr>
      <vt:lpstr>Managing</vt:lpstr>
      <vt:lpstr>Management Processes</vt:lpstr>
      <vt:lpstr>What Would (Did) Dr. Patti Do?</vt:lpstr>
      <vt:lpstr>Effects of Knowledge Management</vt:lpstr>
      <vt:lpstr>Efforts &amp; Strategy</vt:lpstr>
      <vt:lpstr>Individual Impact </vt:lpstr>
      <vt:lpstr>Managerial Decision Making</vt:lpstr>
      <vt:lpstr>Summary</vt:lpstr>
      <vt:lpstr>Group Decisions Vs. Individual Decisions</vt:lpstr>
      <vt:lpstr>Slide 13</vt:lpstr>
      <vt:lpstr>Effects of Managerial Decision Making</vt:lpstr>
      <vt:lpstr>Effect on me</vt:lpstr>
      <vt:lpstr>Effect on group</vt:lpstr>
      <vt:lpstr>Effect on class</vt:lpstr>
      <vt:lpstr>Planning:  Delivering Strategic Value</vt:lpstr>
      <vt:lpstr>Establishing Vision and Mission</vt:lpstr>
      <vt:lpstr>Planning:  Strategic Value begins with…</vt:lpstr>
      <vt:lpstr>Planning:  Delivering Strategic Value</vt:lpstr>
      <vt:lpstr>Understanding the Changes Around you</vt:lpstr>
      <vt:lpstr>Planning: Understanding the Changes Around You</vt:lpstr>
      <vt:lpstr>Planning: Understanding the Changes Around You</vt:lpstr>
      <vt:lpstr>Ethical Decision Making</vt:lpstr>
      <vt:lpstr>Planning: Ethical Decision Making</vt:lpstr>
      <vt:lpstr>Group presentations</vt:lpstr>
      <vt:lpstr>Individual &amp; Group</vt:lpstr>
      <vt:lpstr>Issues and Challenges in global economy</vt:lpstr>
      <vt:lpstr>Planning: Delivering Strategic value within global economy</vt:lpstr>
      <vt:lpstr>SWOT Analysis Cont.</vt:lpstr>
      <vt:lpstr>Group vs. Individual Development</vt:lpstr>
      <vt:lpstr>Organizing: Building a Dynamic Organization</vt:lpstr>
      <vt:lpstr>Organization Structure</vt:lpstr>
      <vt:lpstr>Fundamentals of Organizing</vt:lpstr>
      <vt:lpstr>Vertical Structure</vt:lpstr>
      <vt:lpstr>Coordination by Plan</vt:lpstr>
      <vt:lpstr>Organizational Agility</vt:lpstr>
      <vt:lpstr>What is organizational agility?</vt:lpstr>
      <vt:lpstr>Key Processes in Organizational Agility</vt:lpstr>
      <vt:lpstr>Responsiveness</vt:lpstr>
      <vt:lpstr>Flexibility</vt:lpstr>
      <vt:lpstr>Learning Organization</vt:lpstr>
      <vt:lpstr>Managing the Diverse Workforce</vt:lpstr>
      <vt:lpstr>Managing Diversity</vt:lpstr>
      <vt:lpstr>Human Resources Management</vt:lpstr>
      <vt:lpstr>Reward Systems</vt:lpstr>
      <vt:lpstr>Reward Systems</vt:lpstr>
      <vt:lpstr>HR Management:  Performance Achievement</vt:lpstr>
      <vt:lpstr>Appraisal </vt:lpstr>
      <vt:lpstr>Leading: Mobilizing People</vt:lpstr>
      <vt:lpstr>Vroom Model of Leadership</vt:lpstr>
      <vt:lpstr>Slide 53</vt:lpstr>
      <vt:lpstr>Leadership Vroom Model </vt:lpstr>
      <vt:lpstr>Leadership Vroom Model </vt:lpstr>
      <vt:lpstr>Teamwork</vt:lpstr>
      <vt:lpstr>Mastering Teamwork</vt:lpstr>
      <vt:lpstr>Controlling: Learning and Changing</vt:lpstr>
      <vt:lpstr>Controlling: Learning and Development</vt:lpstr>
      <vt:lpstr>Technology Audit</vt:lpstr>
      <vt:lpstr>Impact</vt:lpstr>
      <vt:lpstr>Impact</vt:lpstr>
      <vt:lpstr>Impact</vt:lpstr>
      <vt:lpstr>Challenges and Issues</vt:lpstr>
      <vt:lpstr>Challenges and Issues</vt:lpstr>
      <vt:lpstr>Challenges and Issues (cont.)</vt:lpstr>
      <vt:lpstr>Recommendations</vt:lpstr>
      <vt:lpstr>Recommendations</vt:lpstr>
      <vt:lpstr>Recommendations</vt:lpstr>
      <vt:lpstr>Thank You!</vt:lpstr>
      <vt:lpstr>Slide 71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angela</dc:creator>
  <cp:lastModifiedBy>angela</cp:lastModifiedBy>
  <cp:revision>68</cp:revision>
  <dcterms:created xsi:type="dcterms:W3CDTF">2010-05-02T05:38:32Z</dcterms:created>
  <dcterms:modified xsi:type="dcterms:W3CDTF">2010-05-06T02:15:42Z</dcterms:modified>
</cp:coreProperties>
</file>